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8" r:id="rId2"/>
    <p:sldId id="261" r:id="rId3"/>
    <p:sldId id="260" r:id="rId4"/>
    <p:sldId id="263" r:id="rId5"/>
    <p:sldId id="264" r:id="rId6"/>
    <p:sldId id="265" r:id="rId7"/>
    <p:sldId id="266" r:id="rId8"/>
    <p:sldId id="282" r:id="rId9"/>
    <p:sldId id="267" r:id="rId10"/>
    <p:sldId id="281" r:id="rId11"/>
    <p:sldId id="268" r:id="rId12"/>
    <p:sldId id="270" r:id="rId13"/>
    <p:sldId id="284" r:id="rId14"/>
    <p:sldId id="273" r:id="rId15"/>
    <p:sldId id="274" r:id="rId16"/>
    <p:sldId id="276" r:id="rId17"/>
    <p:sldId id="275" r:id="rId18"/>
    <p:sldId id="283" r:id="rId19"/>
    <p:sldId id="278" r:id="rId20"/>
    <p:sldId id="279" r:id="rId21"/>
    <p:sldId id="280" r:id="rId22"/>
    <p:sldId id="285"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471" autoAdjust="0"/>
  </p:normalViewPr>
  <p:slideViewPr>
    <p:cSldViewPr>
      <p:cViewPr varScale="1">
        <p:scale>
          <a:sx n="108" d="100"/>
          <a:sy n="108" d="100"/>
        </p:scale>
        <p:origin x="72" y="312"/>
      </p:cViewPr>
      <p:guideLst>
        <p:guide orient="horz" pos="162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670FB-D3EA-4D55-B112-1725EFBCD4C0}"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016B3-2CA7-4C42-A9CA-4F453560B8F2}" type="slidenum">
              <a:rPr lang="en-US" smtClean="0"/>
              <a:t>‹#›</a:t>
            </a:fld>
            <a:endParaRPr lang="en-US"/>
          </a:p>
        </p:txBody>
      </p:sp>
    </p:spTree>
    <p:extLst>
      <p:ext uri="{BB962C8B-B14F-4D97-AF65-F5344CB8AC3E}">
        <p14:creationId xmlns:p14="http://schemas.microsoft.com/office/powerpoint/2010/main" val="261043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016B3-2CA7-4C42-A9CA-4F453560B8F2}" type="slidenum">
              <a:rPr lang="en-US" smtClean="0"/>
              <a:t>1</a:t>
            </a:fld>
            <a:endParaRPr lang="en-US"/>
          </a:p>
        </p:txBody>
      </p:sp>
    </p:spTree>
    <p:extLst>
      <p:ext uri="{BB962C8B-B14F-4D97-AF65-F5344CB8AC3E}">
        <p14:creationId xmlns:p14="http://schemas.microsoft.com/office/powerpoint/2010/main" val="211350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2016 trip to WAI of W3C conference. My expectations vs. reality when it came</a:t>
            </a:r>
            <a:r>
              <a:rPr lang="en-US" baseline="0" dirty="0" smtClean="0"/>
              <a:t> to getting definitive answers (such as PDF standards or alternatives). </a:t>
            </a:r>
          </a:p>
          <a:p>
            <a:endParaRPr lang="en-US" baseline="0" dirty="0" smtClean="0"/>
          </a:p>
          <a:p>
            <a:r>
              <a:rPr lang="en-US" baseline="0" dirty="0" smtClean="0"/>
              <a:t>It’s all about starting, and continuing, the conversation</a:t>
            </a:r>
            <a:endParaRPr lang="en-US" dirty="0"/>
          </a:p>
        </p:txBody>
      </p:sp>
      <p:sp>
        <p:nvSpPr>
          <p:cNvPr id="4" name="Slide Number Placeholder 3"/>
          <p:cNvSpPr>
            <a:spLocks noGrp="1"/>
          </p:cNvSpPr>
          <p:nvPr>
            <p:ph type="sldNum" sz="quarter" idx="10"/>
          </p:nvPr>
        </p:nvSpPr>
        <p:spPr/>
        <p:txBody>
          <a:bodyPr/>
          <a:lstStyle/>
          <a:p>
            <a:fld id="{AA9016B3-2CA7-4C42-A9CA-4F453560B8F2}" type="slidenum">
              <a:rPr lang="en-US" smtClean="0"/>
              <a:t>2</a:t>
            </a:fld>
            <a:endParaRPr lang="en-US"/>
          </a:p>
        </p:txBody>
      </p:sp>
    </p:spTree>
    <p:extLst>
      <p:ext uri="{BB962C8B-B14F-4D97-AF65-F5344CB8AC3E}">
        <p14:creationId xmlns:p14="http://schemas.microsoft.com/office/powerpoint/2010/main" val="328810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by show of hands, how many in room have dedicated accessibility staff? </a:t>
            </a:r>
          </a:p>
          <a:p>
            <a:endParaRPr lang="en-US" dirty="0" smtClean="0"/>
          </a:p>
          <a:p>
            <a:r>
              <a:rPr lang="en-US" dirty="0" smtClean="0"/>
              <a:t>Ask, by show of hands, are responsible for their college’s accessibility efforts? </a:t>
            </a:r>
          </a:p>
          <a:p>
            <a:endParaRPr lang="en-US" dirty="0" smtClean="0"/>
          </a:p>
          <a:p>
            <a:r>
              <a:rPr lang="en-US" dirty="0" smtClean="0"/>
              <a:t>Ask, by show of hands, how many in room aren’t sure what their college’s accessibility efforts are? </a:t>
            </a:r>
          </a:p>
          <a:p>
            <a:endParaRPr lang="en-US" dirty="0" smtClean="0"/>
          </a:p>
          <a:p>
            <a:r>
              <a:rPr lang="en-US" dirty="0" smtClean="0"/>
              <a:t>Are you the accessibility contact</a:t>
            </a:r>
            <a:r>
              <a:rPr lang="en-US" baseline="0" dirty="0" smtClean="0"/>
              <a:t> at your institution because no one else knows what it is?</a:t>
            </a:r>
            <a:endParaRPr lang="en-US" dirty="0" smtClean="0"/>
          </a:p>
          <a:p>
            <a:endParaRPr lang="en-US" dirty="0"/>
          </a:p>
        </p:txBody>
      </p:sp>
      <p:sp>
        <p:nvSpPr>
          <p:cNvPr id="4" name="Slide Number Placeholder 3"/>
          <p:cNvSpPr>
            <a:spLocks noGrp="1"/>
          </p:cNvSpPr>
          <p:nvPr>
            <p:ph type="sldNum" sz="quarter" idx="10"/>
          </p:nvPr>
        </p:nvSpPr>
        <p:spPr/>
        <p:txBody>
          <a:bodyPr/>
          <a:lstStyle/>
          <a:p>
            <a:fld id="{AA9016B3-2CA7-4C42-A9CA-4F453560B8F2}" type="slidenum">
              <a:rPr lang="en-US" smtClean="0"/>
              <a:t>3</a:t>
            </a:fld>
            <a:endParaRPr lang="en-US"/>
          </a:p>
        </p:txBody>
      </p:sp>
    </p:spTree>
    <p:extLst>
      <p:ext uri="{BB962C8B-B14F-4D97-AF65-F5344CB8AC3E}">
        <p14:creationId xmlns:p14="http://schemas.microsoft.com/office/powerpoint/2010/main" val="343321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a:t>
            </a:r>
            <a:r>
              <a:rPr lang="en-US" baseline="0" dirty="0" smtClean="0"/>
              <a:t> optimization will always be a work in progress</a:t>
            </a:r>
            <a:endParaRPr lang="en-US" dirty="0"/>
          </a:p>
        </p:txBody>
      </p:sp>
      <p:sp>
        <p:nvSpPr>
          <p:cNvPr id="4" name="Slide Number Placeholder 3"/>
          <p:cNvSpPr>
            <a:spLocks noGrp="1"/>
          </p:cNvSpPr>
          <p:nvPr>
            <p:ph type="sldNum" sz="quarter" idx="10"/>
          </p:nvPr>
        </p:nvSpPr>
        <p:spPr/>
        <p:txBody>
          <a:bodyPr/>
          <a:lstStyle/>
          <a:p>
            <a:fld id="{AA9016B3-2CA7-4C42-A9CA-4F453560B8F2}" type="slidenum">
              <a:rPr lang="en-US" smtClean="0"/>
              <a:t>12</a:t>
            </a:fld>
            <a:endParaRPr lang="en-US"/>
          </a:p>
        </p:txBody>
      </p:sp>
    </p:spTree>
    <p:extLst>
      <p:ext uri="{BB962C8B-B14F-4D97-AF65-F5344CB8AC3E}">
        <p14:creationId xmlns:p14="http://schemas.microsoft.com/office/powerpoint/2010/main" val="211173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Keyboard accessibility test – first question I ask when I’m asked to look at or test someone’s product or application</a:t>
            </a:r>
          </a:p>
          <a:p>
            <a:endParaRPr lang="en-US" dirty="0" smtClean="0"/>
          </a:p>
          <a:p>
            <a:r>
              <a:rPr lang="en-US" dirty="0" smtClean="0"/>
              <a:t>CAPTCHAs</a:t>
            </a:r>
            <a:r>
              <a:rPr lang="en-US" baseline="0" dirty="0" smtClean="0"/>
              <a:t> are not user friendly even on a good day. </a:t>
            </a:r>
            <a:endParaRPr lang="en-US" dirty="0"/>
          </a:p>
        </p:txBody>
      </p:sp>
      <p:sp>
        <p:nvSpPr>
          <p:cNvPr id="4" name="Slide Number Placeholder 3"/>
          <p:cNvSpPr>
            <a:spLocks noGrp="1"/>
          </p:cNvSpPr>
          <p:nvPr>
            <p:ph type="sldNum" sz="quarter" idx="10"/>
          </p:nvPr>
        </p:nvSpPr>
        <p:spPr/>
        <p:txBody>
          <a:bodyPr/>
          <a:lstStyle/>
          <a:p>
            <a:fld id="{AA9016B3-2CA7-4C42-A9CA-4F453560B8F2}" type="slidenum">
              <a:rPr lang="en-US" smtClean="0"/>
              <a:t>14</a:t>
            </a:fld>
            <a:endParaRPr lang="en-US"/>
          </a:p>
        </p:txBody>
      </p:sp>
    </p:spTree>
    <p:extLst>
      <p:ext uri="{BB962C8B-B14F-4D97-AF65-F5344CB8AC3E}">
        <p14:creationId xmlns:p14="http://schemas.microsoft.com/office/powerpoint/2010/main" val="63862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016B3-2CA7-4C42-A9CA-4F453560B8F2}" type="slidenum">
              <a:rPr lang="en-US" smtClean="0"/>
              <a:t>21</a:t>
            </a:fld>
            <a:endParaRPr lang="en-US"/>
          </a:p>
        </p:txBody>
      </p:sp>
    </p:spTree>
    <p:extLst>
      <p:ext uri="{BB962C8B-B14F-4D97-AF65-F5344CB8AC3E}">
        <p14:creationId xmlns:p14="http://schemas.microsoft.com/office/powerpoint/2010/main" val="228661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D7EDC-2990-42DC-8A87-C77497E3DF8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83568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D7EDC-2990-42DC-8A87-C77497E3DF8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418112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D7EDC-2990-42DC-8A87-C77497E3DF8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368235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D7EDC-2990-42DC-8A87-C77497E3DF8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1589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D7EDC-2990-42DC-8A87-C77497E3DF88}"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16459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D7EDC-2990-42DC-8A87-C77497E3DF8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39731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D7EDC-2990-42DC-8A87-C77497E3DF88}"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240887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D7EDC-2990-42DC-8A87-C77497E3DF88}"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9670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D7EDC-2990-42DC-8A87-C77497E3DF88}"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241230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D7EDC-2990-42DC-8A87-C77497E3DF8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360735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D7EDC-2990-42DC-8A87-C77497E3DF88}"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E9CC-289C-4824-88E7-C30A44EC8100}" type="slidenum">
              <a:rPr lang="en-US" smtClean="0"/>
              <a:t>‹#›</a:t>
            </a:fld>
            <a:endParaRPr lang="en-US"/>
          </a:p>
        </p:txBody>
      </p:sp>
    </p:spTree>
    <p:extLst>
      <p:ext uri="{BB962C8B-B14F-4D97-AF65-F5344CB8AC3E}">
        <p14:creationId xmlns:p14="http://schemas.microsoft.com/office/powerpoint/2010/main" val="12067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4" name="Picture 13" descr="logos.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r="41667"/>
          <a:stretch/>
        </p:blipFill>
        <p:spPr>
          <a:xfrm>
            <a:off x="8153400" y="214843"/>
            <a:ext cx="746760" cy="545411"/>
          </a:xfrm>
          <a:prstGeom prst="rect">
            <a:avLst/>
          </a:prstGeom>
        </p:spPr>
      </p:pic>
      <p:sp>
        <p:nvSpPr>
          <p:cNvPr id="2" name="Title Placeholder 1"/>
          <p:cNvSpPr>
            <a:spLocks noGrp="1"/>
          </p:cNvSpPr>
          <p:nvPr>
            <p:ph type="title"/>
          </p:nvPr>
        </p:nvSpPr>
        <p:spPr>
          <a:xfrm>
            <a:off x="457200" y="205978"/>
            <a:ext cx="6934200" cy="8798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95D7EDC-2990-42DC-8A87-C77497E3DF88}" type="datetimeFigureOut">
              <a:rPr lang="en-US" smtClean="0"/>
              <a:t>10/23/2018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BEE9CC-289C-4824-88E7-C30A44EC8100}" type="slidenum">
              <a:rPr lang="en-US" smtClean="0"/>
              <a:t>‹#›</a:t>
            </a:fld>
            <a:endParaRPr lang="en-US"/>
          </a:p>
        </p:txBody>
      </p:sp>
      <p:grpSp>
        <p:nvGrpSpPr>
          <p:cNvPr id="7" name="Group 6"/>
          <p:cNvGrpSpPr/>
          <p:nvPr userDrawn="1"/>
        </p:nvGrpSpPr>
        <p:grpSpPr>
          <a:xfrm>
            <a:off x="-4572" y="4629150"/>
            <a:ext cx="9162288" cy="102870"/>
            <a:chOff x="0" y="6172200"/>
            <a:chExt cx="9138181" cy="137160"/>
          </a:xfrm>
        </p:grpSpPr>
        <p:sp>
          <p:nvSpPr>
            <p:cNvPr id="8" name="Rectangle 7"/>
            <p:cNvSpPr/>
            <p:nvPr userDrawn="1"/>
          </p:nvSpPr>
          <p:spPr>
            <a:xfrm>
              <a:off x="6099048" y="6172200"/>
              <a:ext cx="1517904" cy="137160"/>
            </a:xfrm>
            <a:prstGeom prst="rect">
              <a:avLst/>
            </a:prstGeom>
            <a:solidFill>
              <a:srgbClr val="980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172200"/>
              <a:ext cx="4572000" cy="137160"/>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20277" y="6172200"/>
              <a:ext cx="1517904" cy="137160"/>
            </a:xfrm>
            <a:prstGeom prst="rect">
              <a:avLst/>
            </a:prstGeom>
            <a:solidFill>
              <a:srgbClr val="007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577819" y="6172200"/>
              <a:ext cx="1517904" cy="137160"/>
            </a:xfrm>
            <a:prstGeom prst="rect">
              <a:avLst/>
            </a:prstGeom>
            <a:solidFill>
              <a:srgbClr val="DAC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9995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igital.gov/2014/06/30/508-accessible-videos-why-and-how-to-make-them/" TargetMode="External"/><Relationship Id="rId2" Type="http://schemas.openxmlformats.org/officeDocument/2006/relationships/hyperlink" Target="https://www.3playmedia.com/2018/09/24/automatic-captions-wcag-ada-508-complian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hyperlink" Target="https://www.deque.com/axe/" TargetMode="External"/><Relationship Id="rId1" Type="http://schemas.openxmlformats.org/officeDocument/2006/relationships/slideLayout" Target="../slideLayouts/slideLayout6.xml"/><Relationship Id="rId4" Type="http://schemas.openxmlformats.org/officeDocument/2006/relationships/hyperlink" Target="https://www.w3.org/WAI/ER/tool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nvaccess.or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adobe.ly/1ybtDD4" TargetMode="External"/><Relationship Id="rId2" Type="http://schemas.openxmlformats.org/officeDocument/2006/relationships/hyperlink" Target="https://bit.ly/2yNyKfK" TargetMode="External"/><Relationship Id="rId1" Type="http://schemas.openxmlformats.org/officeDocument/2006/relationships/slideLayout" Target="../slideLayouts/slideLayout6.xml"/><Relationship Id="rId6" Type="http://schemas.openxmlformats.org/officeDocument/2006/relationships/hyperlink" Target="https://dequeuniversity.com/screenreaders/" TargetMode="External"/><Relationship Id="rId5" Type="http://schemas.openxmlformats.org/officeDocument/2006/relationships/hyperlink" Target="https://www.w3.org/WAI/" TargetMode="External"/><Relationship Id="rId4" Type="http://schemas.openxmlformats.org/officeDocument/2006/relationships/hyperlink" Target="https://bit.ly/2lSMEs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2yVLktm" TargetMode="External"/><Relationship Id="rId2" Type="http://schemas.openxmlformats.org/officeDocument/2006/relationships/hyperlink" Target="https://sites.tccd.edu/presentations/heweb18/uad11/heweb18Accessibility.ppt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79872"/>
          </a:xfrm>
        </p:spPr>
        <p:txBody>
          <a:bodyPr>
            <a:noAutofit/>
          </a:bodyPr>
          <a:lstStyle/>
          <a:p>
            <a:r>
              <a:rPr lang="en-US" sz="3200" b="1" dirty="0">
                <a:solidFill>
                  <a:srgbClr val="002244"/>
                </a:solidFill>
              </a:rPr>
              <a:t>ADA, 504, 508, WCAG: I’m Supposed To Be Meeting What</a:t>
            </a:r>
            <a:r>
              <a:rPr lang="en-US" sz="3200" b="1" dirty="0" smtClean="0">
                <a:solidFill>
                  <a:srgbClr val="002244"/>
                </a:solidFill>
              </a:rPr>
              <a:t>?</a:t>
            </a:r>
            <a:endParaRPr lang="en-US" sz="3200" dirty="0"/>
          </a:p>
        </p:txBody>
      </p:sp>
      <p:sp>
        <p:nvSpPr>
          <p:cNvPr id="3" name="Content Placeholder 2"/>
          <p:cNvSpPr>
            <a:spLocks noGrp="1"/>
          </p:cNvSpPr>
          <p:nvPr>
            <p:ph idx="1"/>
          </p:nvPr>
        </p:nvSpPr>
        <p:spPr>
          <a:xfrm>
            <a:off x="457200" y="1200151"/>
            <a:ext cx="8229600" cy="2666999"/>
          </a:xfrm>
        </p:spPr>
        <p:txBody>
          <a:bodyPr/>
          <a:lstStyle/>
          <a:p>
            <a:endParaRPr lang="en-US" dirty="0" smtClean="0"/>
          </a:p>
          <a:p>
            <a:pPr marL="0" indent="0" algn="ctr">
              <a:buNone/>
            </a:pPr>
            <a:r>
              <a:rPr lang="en-US" sz="2400" dirty="0" smtClean="0"/>
              <a:t>Presented by Robert </a:t>
            </a:r>
            <a:r>
              <a:rPr lang="en-US" sz="2400" dirty="0" err="1" smtClean="0"/>
              <a:t>Heyser</a:t>
            </a:r>
            <a:endParaRPr lang="en-US" sz="2400" dirty="0" smtClean="0"/>
          </a:p>
          <a:p>
            <a:pPr marL="0" indent="0" algn="ctr">
              <a:buNone/>
            </a:pPr>
            <a:r>
              <a:rPr lang="en-US" sz="2400" dirty="0" smtClean="0"/>
              <a:t>Twitter: @</a:t>
            </a:r>
            <a:r>
              <a:rPr lang="en-US" sz="2400" dirty="0" err="1" smtClean="0"/>
              <a:t>robertheyser</a:t>
            </a:r>
            <a:endParaRPr lang="en-US" sz="2400"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3100500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6670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smtClean="0">
                <a:solidFill>
                  <a:srgbClr val="002244"/>
                </a:solidFill>
              </a:rPr>
              <a:t>About your livestream…</a:t>
            </a:r>
          </a:p>
          <a:p>
            <a:pPr algn="l"/>
            <a:r>
              <a:rPr lang="en-US" sz="1800" dirty="0" smtClean="0">
                <a:solidFill>
                  <a:srgbClr val="002244"/>
                </a:solidFill>
              </a:rPr>
              <a:t>Live </a:t>
            </a:r>
            <a:r>
              <a:rPr lang="en-US" sz="1800" dirty="0">
                <a:solidFill>
                  <a:srgbClr val="002244"/>
                </a:solidFill>
              </a:rPr>
              <a:t>captioning is the new standard. And no, that doesn’t mean just letting YouTube </a:t>
            </a:r>
            <a:r>
              <a:rPr lang="en-US" sz="1800" dirty="0" smtClean="0">
                <a:solidFill>
                  <a:srgbClr val="002244"/>
                </a:solidFill>
              </a:rPr>
              <a:t>auto-caption </a:t>
            </a:r>
            <a:r>
              <a:rPr lang="en-US" sz="1800" dirty="0">
                <a:solidFill>
                  <a:srgbClr val="002244"/>
                </a:solidFill>
              </a:rPr>
              <a:t>it for you</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marL="285750" indent="-285750" algn="l">
              <a:buFont typeface="Arial" panose="020B0604020202020204" pitchFamily="34" charset="0"/>
              <a:buChar char="•"/>
            </a:pPr>
            <a:r>
              <a:rPr lang="en-US" sz="1800" dirty="0">
                <a:solidFill>
                  <a:srgbClr val="002244"/>
                </a:solidFill>
              </a:rPr>
              <a:t>Most automatic captions fail to mimic the original language. Automatic captions, like YouTube’s, only average 60-70% accuracy and therefore will not protect you from a lawsuit. </a:t>
            </a:r>
            <a:r>
              <a:rPr lang="en-US" sz="1800" baseline="30000" dirty="0" smtClean="0">
                <a:solidFill>
                  <a:srgbClr val="002244"/>
                </a:solidFill>
              </a:rPr>
              <a:t>1</a:t>
            </a:r>
            <a:endParaRPr lang="en-US" sz="1800" dirty="0" smtClean="0">
              <a:solidFill>
                <a:srgbClr val="002244"/>
              </a:solidFill>
            </a:endParaRPr>
          </a:p>
          <a:p>
            <a:pPr marL="285750" indent="-285750" algn="l">
              <a:buFont typeface="Arial" panose="020B0604020202020204" pitchFamily="34" charset="0"/>
              <a:buChar char="•"/>
            </a:pPr>
            <a:r>
              <a:rPr lang="en-US" sz="1800" dirty="0" smtClean="0">
                <a:solidFill>
                  <a:srgbClr val="002244"/>
                </a:solidFill>
              </a:rPr>
              <a:t>Exceptions </a:t>
            </a:r>
            <a:r>
              <a:rPr lang="en-US" sz="1800" dirty="0">
                <a:solidFill>
                  <a:srgbClr val="002244"/>
                </a:solidFill>
              </a:rPr>
              <a:t>to the rule do exist, such as for internal only videos and B-roll footage. (Internal videos still require reasonable </a:t>
            </a:r>
            <a:r>
              <a:rPr lang="en-US" sz="1800" dirty="0" err="1">
                <a:solidFill>
                  <a:srgbClr val="002244"/>
                </a:solidFill>
              </a:rPr>
              <a:t>accomodations</a:t>
            </a:r>
            <a:r>
              <a:rPr lang="en-US" sz="1800" dirty="0" smtClean="0">
                <a:solidFill>
                  <a:srgbClr val="002244"/>
                </a:solidFill>
              </a:rPr>
              <a:t>)</a:t>
            </a:r>
            <a:r>
              <a:rPr lang="en-US" sz="1800" baseline="30000" dirty="0">
                <a:solidFill>
                  <a:srgbClr val="002244"/>
                </a:solidFill>
              </a:rPr>
              <a:t> </a:t>
            </a:r>
            <a:r>
              <a:rPr lang="en-US" sz="1800" baseline="30000" dirty="0" smtClean="0">
                <a:solidFill>
                  <a:srgbClr val="002244"/>
                </a:solidFill>
              </a:rPr>
              <a:t>2</a:t>
            </a:r>
            <a:endParaRPr lang="en-US" sz="1800" baseline="30000" dirty="0">
              <a:solidFill>
                <a:srgbClr val="002244"/>
              </a:solidFill>
            </a:endParaRPr>
          </a:p>
          <a:p>
            <a:pPr marL="285750" indent="-285750" algn="l">
              <a:buFont typeface="Arial" panose="020B0604020202020204" pitchFamily="34" charset="0"/>
              <a:buChar char="•"/>
            </a:pPr>
            <a:endParaRPr lang="en-US" sz="1800" dirty="0">
              <a:solidFill>
                <a:srgbClr val="002244"/>
              </a:solidFill>
            </a:endParaRPr>
          </a:p>
        </p:txBody>
      </p:sp>
      <p:sp>
        <p:nvSpPr>
          <p:cNvPr id="6" name="Title 5"/>
          <p:cNvSpPr>
            <a:spLocks noGrp="1"/>
          </p:cNvSpPr>
          <p:nvPr>
            <p:ph type="title"/>
          </p:nvPr>
        </p:nvSpPr>
        <p:spPr>
          <a:xfrm>
            <a:off x="457200" y="205978"/>
            <a:ext cx="8229600" cy="879872"/>
          </a:xfrm>
        </p:spPr>
        <p:txBody>
          <a:bodyPr>
            <a:normAutofit/>
          </a:bodyPr>
          <a:lstStyle/>
          <a:p>
            <a:pPr algn="l"/>
            <a:r>
              <a:rPr lang="en-US" b="1" dirty="0" smtClean="0">
                <a:solidFill>
                  <a:srgbClr val="002244"/>
                </a:solidFill>
              </a:rPr>
              <a:t>Section 508 Refresh, Continued</a:t>
            </a:r>
            <a:endParaRPr lang="en-US" dirty="0"/>
          </a:p>
        </p:txBody>
      </p:sp>
      <p:sp>
        <p:nvSpPr>
          <p:cNvPr id="2" name="Footer Placeholder 1"/>
          <p:cNvSpPr>
            <a:spLocks noGrp="1"/>
          </p:cNvSpPr>
          <p:nvPr>
            <p:ph type="ftr" sz="quarter" idx="11"/>
          </p:nvPr>
        </p:nvSpPr>
        <p:spPr>
          <a:xfrm>
            <a:off x="457200" y="3867150"/>
            <a:ext cx="6934200" cy="590549"/>
          </a:xfrm>
        </p:spPr>
        <p:txBody>
          <a:bodyPr/>
          <a:lstStyle/>
          <a:p>
            <a:pPr algn="l"/>
            <a:r>
              <a:rPr lang="en-US" baseline="30000" dirty="0" smtClean="0"/>
              <a:t>1</a:t>
            </a:r>
            <a:r>
              <a:rPr lang="en-US" dirty="0" smtClean="0"/>
              <a:t> - Source: </a:t>
            </a:r>
            <a:r>
              <a:rPr lang="en-US" dirty="0">
                <a:hlinkClick r:id="rId2"/>
              </a:rPr>
              <a:t>https://www.3playmedia.com/2018/09/24/automatic-captions-wcag-ada-508-compliant</a:t>
            </a:r>
            <a:r>
              <a:rPr lang="en-US" dirty="0" smtClean="0">
                <a:hlinkClick r:id="rId2"/>
              </a:rPr>
              <a:t>/</a:t>
            </a:r>
            <a:endParaRPr lang="en-US" dirty="0" smtClean="0"/>
          </a:p>
          <a:p>
            <a:pPr algn="l"/>
            <a:r>
              <a:rPr lang="en-US" baseline="30000" dirty="0" smtClean="0"/>
              <a:t>2</a:t>
            </a:r>
            <a:r>
              <a:rPr lang="en-US" dirty="0" smtClean="0"/>
              <a:t> </a:t>
            </a:r>
            <a:r>
              <a:rPr lang="en-US" dirty="0"/>
              <a:t>- Source: </a:t>
            </a:r>
            <a:r>
              <a:rPr lang="en-US" dirty="0">
                <a:hlinkClick r:id="rId3"/>
              </a:rPr>
              <a:t>https://digital.gov/2014/06/30/508-accessible-videos-why-and-how-to-make-them</a:t>
            </a:r>
            <a:r>
              <a:rPr lang="en-US" dirty="0" smtClean="0">
                <a:hlinkClick r:id="rId3"/>
              </a:rPr>
              <a:t>/</a:t>
            </a:r>
            <a:r>
              <a:rPr lang="en-US" dirty="0" smtClean="0"/>
              <a:t> </a:t>
            </a:r>
            <a:endParaRPr lang="en-US" dirty="0"/>
          </a:p>
        </p:txBody>
      </p:sp>
      <p:sp>
        <p:nvSpPr>
          <p:cNvPr id="7" name="TextBox 6"/>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167990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8956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It’s about clarity.</a:t>
            </a:r>
          </a:p>
          <a:p>
            <a:pPr algn="l"/>
            <a:endParaRPr lang="en-US" sz="1800" dirty="0">
              <a:solidFill>
                <a:srgbClr val="002244"/>
              </a:solidFill>
            </a:endParaRPr>
          </a:p>
          <a:p>
            <a:pPr algn="l"/>
            <a:r>
              <a:rPr lang="en-US" sz="1800" dirty="0">
                <a:solidFill>
                  <a:srgbClr val="002244"/>
                </a:solidFill>
              </a:rPr>
              <a:t>WCAG 2.1 adds 17 new success criteria</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marL="285750" indent="-285750" algn="l">
              <a:buFont typeface="Arial" panose="020B0604020202020204" pitchFamily="34" charset="0"/>
              <a:buChar char="•"/>
            </a:pPr>
            <a:r>
              <a:rPr lang="en-US" sz="1800" dirty="0">
                <a:solidFill>
                  <a:srgbClr val="002244"/>
                </a:solidFill>
              </a:rPr>
              <a:t>5 level A criteria</a:t>
            </a:r>
          </a:p>
          <a:p>
            <a:pPr marL="285750" indent="-285750" algn="l">
              <a:buFont typeface="Arial" panose="020B0604020202020204" pitchFamily="34" charset="0"/>
              <a:buChar char="•"/>
            </a:pPr>
            <a:r>
              <a:rPr lang="en-US" sz="1800" dirty="0">
                <a:solidFill>
                  <a:srgbClr val="002244"/>
                </a:solidFill>
              </a:rPr>
              <a:t>7 level AA criteria</a:t>
            </a:r>
          </a:p>
          <a:p>
            <a:pPr marL="285750" indent="-285750" algn="l">
              <a:buFont typeface="Arial" panose="020B0604020202020204" pitchFamily="34" charset="0"/>
              <a:buChar char="•"/>
            </a:pPr>
            <a:r>
              <a:rPr lang="en-US" sz="1800" dirty="0">
                <a:solidFill>
                  <a:srgbClr val="002244"/>
                </a:solidFill>
              </a:rPr>
              <a:t>5 level AAA </a:t>
            </a:r>
            <a:r>
              <a:rPr lang="en-US" sz="1800" dirty="0" smtClean="0">
                <a:solidFill>
                  <a:srgbClr val="002244"/>
                </a:solidFill>
              </a:rPr>
              <a:t>criteria</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The success criteria primarily address items related to mobile (small screens and touch screens) that accommodate users with motor and dexterity disabilities, users with low vision, and users with cognitive disabilities. In addition, there are success criteria that benefit users of voice input, users with vestibular disabilities, and users of screen readers. </a:t>
            </a:r>
            <a:r>
              <a:rPr lang="en-US" sz="1800" baseline="30000" dirty="0" smtClean="0">
                <a:solidFill>
                  <a:srgbClr val="002244"/>
                </a:solidFill>
              </a:rPr>
              <a:t>1</a:t>
            </a: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WCAG </a:t>
            </a:r>
            <a:r>
              <a:rPr lang="en-US" b="1" dirty="0" smtClean="0">
                <a:solidFill>
                  <a:srgbClr val="002244"/>
                </a:solidFill>
              </a:rPr>
              <a:t>2.1</a:t>
            </a:r>
            <a:endParaRPr lang="en-US" dirty="0"/>
          </a:p>
        </p:txBody>
      </p:sp>
      <p:sp>
        <p:nvSpPr>
          <p:cNvPr id="2" name="Footer Placeholder 1"/>
          <p:cNvSpPr>
            <a:spLocks noGrp="1"/>
          </p:cNvSpPr>
          <p:nvPr>
            <p:ph type="ftr" sz="quarter" idx="11"/>
          </p:nvPr>
        </p:nvSpPr>
        <p:spPr>
          <a:xfrm>
            <a:off x="457200" y="4100513"/>
            <a:ext cx="6019800" cy="376237"/>
          </a:xfrm>
        </p:spPr>
        <p:txBody>
          <a:bodyPr/>
          <a:lstStyle/>
          <a:p>
            <a:pPr algn="l"/>
            <a:r>
              <a:rPr lang="en-US" baseline="30000" dirty="0" smtClean="0"/>
              <a:t>1</a:t>
            </a:r>
            <a:r>
              <a:rPr lang="en-US" dirty="0" smtClean="0"/>
              <a:t> - Source: </a:t>
            </a:r>
            <a:r>
              <a:rPr lang="en-US" dirty="0"/>
              <a:t>https://www.levelaccess.com/wcag-2-1-exploring-new-success-criteria/</a:t>
            </a:r>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388821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895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Accessibility Statement</a:t>
            </a:r>
          </a:p>
          <a:p>
            <a:pPr algn="l"/>
            <a:endParaRPr lang="en-US" sz="1800" dirty="0">
              <a:solidFill>
                <a:srgbClr val="002244"/>
              </a:solidFill>
            </a:endParaRPr>
          </a:p>
          <a:p>
            <a:pPr algn="l"/>
            <a:r>
              <a:rPr lang="en-US" sz="1800" dirty="0" smtClean="0">
                <a:solidFill>
                  <a:srgbClr val="002244"/>
                </a:solidFill>
              </a:rPr>
              <a:t>You need to have a statement of accessibility on your website – specifically, somewhere on your homepage.</a:t>
            </a:r>
            <a:endParaRPr lang="en-US" sz="1800" baseline="30000" dirty="0" smtClean="0">
              <a:solidFill>
                <a:srgbClr val="002244"/>
              </a:solidFill>
            </a:endParaRP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A Key Accessibility Best </a:t>
            </a:r>
            <a:r>
              <a:rPr lang="en-US" b="1" dirty="0" smtClean="0">
                <a:solidFill>
                  <a:srgbClr val="002244"/>
                </a:solidFill>
              </a:rPr>
              <a:t>Practice</a:t>
            </a:r>
            <a:endParaRPr lang="en-US" dirty="0"/>
          </a:p>
        </p:txBody>
      </p:sp>
      <p:sp>
        <p:nvSpPr>
          <p:cNvPr id="2" name="Footer Placeholder 1"/>
          <p:cNvSpPr>
            <a:spLocks noGrp="1"/>
          </p:cNvSpPr>
          <p:nvPr>
            <p:ph type="ftr" sz="quarter" idx="11"/>
          </p:nvPr>
        </p:nvSpPr>
        <p:spPr>
          <a:xfrm>
            <a:off x="457200" y="4019550"/>
            <a:ext cx="4876800" cy="381000"/>
          </a:xfrm>
        </p:spPr>
        <p:txBody>
          <a:bodyPr/>
          <a:lstStyle/>
          <a:p>
            <a:pPr algn="l"/>
            <a:r>
              <a:rPr lang="en-US" baseline="30000" dirty="0" smtClean="0"/>
              <a:t>1</a:t>
            </a:r>
            <a:r>
              <a:rPr lang="en-US" dirty="0" smtClean="0"/>
              <a:t> - Source: Lainey Feingold, Disability Rights Attorney</a:t>
            </a:r>
            <a:endParaRPr lang="en-US" dirty="0"/>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705310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49"/>
            <a:ext cx="8229600" cy="2971799"/>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Web Content</a:t>
            </a:r>
          </a:p>
          <a:p>
            <a:pPr algn="l"/>
            <a:r>
              <a:rPr lang="en-US" sz="1800" dirty="0" smtClean="0">
                <a:solidFill>
                  <a:srgbClr val="002244"/>
                </a:solidFill>
              </a:rPr>
              <a:t>Primary focus areas, per the W3C:</a:t>
            </a:r>
            <a:endParaRPr lang="en-US" sz="1800" b="1" dirty="0" smtClean="0">
              <a:solidFill>
                <a:srgbClr val="002244"/>
              </a:solidFill>
            </a:endParaRPr>
          </a:p>
          <a:p>
            <a:pPr lvl="1" algn="l">
              <a:buFont typeface="Arial" pitchFamily="34" charset="0"/>
              <a:buChar char="•"/>
            </a:pPr>
            <a:r>
              <a:rPr lang="en-US" sz="1800" dirty="0">
                <a:solidFill>
                  <a:srgbClr val="002244"/>
                </a:solidFill>
              </a:rPr>
              <a:t>Provide informative, unique page titles</a:t>
            </a:r>
          </a:p>
          <a:p>
            <a:pPr lvl="1" algn="l">
              <a:buFont typeface="Arial" pitchFamily="34" charset="0"/>
              <a:buChar char="•"/>
            </a:pPr>
            <a:r>
              <a:rPr lang="en-US" sz="1800" dirty="0">
                <a:solidFill>
                  <a:srgbClr val="002244"/>
                </a:solidFill>
              </a:rPr>
              <a:t>Use headings to convey meaning and structure</a:t>
            </a:r>
          </a:p>
          <a:p>
            <a:pPr lvl="1" algn="l">
              <a:buFont typeface="Arial" pitchFamily="34" charset="0"/>
              <a:buChar char="•"/>
            </a:pPr>
            <a:r>
              <a:rPr lang="en-US" sz="1800" dirty="0">
                <a:solidFill>
                  <a:srgbClr val="002244"/>
                </a:solidFill>
              </a:rPr>
              <a:t>Make link text meaningful</a:t>
            </a:r>
          </a:p>
          <a:p>
            <a:pPr lvl="1" algn="l">
              <a:buFont typeface="Arial" pitchFamily="34" charset="0"/>
              <a:buChar char="•"/>
            </a:pPr>
            <a:r>
              <a:rPr lang="en-US" sz="1800" dirty="0">
                <a:solidFill>
                  <a:srgbClr val="002244"/>
                </a:solidFill>
              </a:rPr>
              <a:t>Write meaningful text alternatives for images</a:t>
            </a:r>
          </a:p>
          <a:p>
            <a:pPr lvl="1" algn="l">
              <a:buFont typeface="Arial" pitchFamily="34" charset="0"/>
              <a:buChar char="•"/>
            </a:pPr>
            <a:r>
              <a:rPr lang="en-US" sz="1800" dirty="0">
                <a:solidFill>
                  <a:srgbClr val="002244"/>
                </a:solidFill>
              </a:rPr>
              <a:t>Create transcripts and captions for multimedia</a:t>
            </a:r>
          </a:p>
          <a:p>
            <a:pPr lvl="1" algn="l">
              <a:buFont typeface="Arial" pitchFamily="34" charset="0"/>
              <a:buChar char="•"/>
            </a:pPr>
            <a:r>
              <a:rPr lang="en-US" sz="1800" dirty="0">
                <a:solidFill>
                  <a:srgbClr val="002244"/>
                </a:solidFill>
              </a:rPr>
              <a:t>Provide clear instructions</a:t>
            </a:r>
          </a:p>
          <a:p>
            <a:pPr lvl="1" algn="l">
              <a:buFont typeface="Arial" pitchFamily="34" charset="0"/>
              <a:buChar char="•"/>
            </a:pPr>
            <a:r>
              <a:rPr lang="en-US" sz="1800" dirty="0">
                <a:solidFill>
                  <a:srgbClr val="002244"/>
                </a:solidFill>
              </a:rPr>
              <a:t>Keep content clear and concise</a:t>
            </a:r>
            <a:r>
              <a:rPr lang="en-US" sz="1800" baseline="30000" dirty="0" smtClean="0">
                <a:solidFill>
                  <a:srgbClr val="002244"/>
                </a:solidFill>
              </a:rPr>
              <a:t>1</a:t>
            </a:r>
            <a:endParaRPr lang="en-US" sz="1800" baseline="30000" dirty="0">
              <a:solidFill>
                <a:srgbClr val="002244"/>
              </a:solidFill>
            </a:endParaRP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Accessibility Best </a:t>
            </a:r>
            <a:r>
              <a:rPr lang="en-US" b="1" dirty="0" smtClean="0">
                <a:solidFill>
                  <a:srgbClr val="002244"/>
                </a:solidFill>
              </a:rPr>
              <a:t>Practices</a:t>
            </a:r>
            <a:endParaRPr lang="en-US" dirty="0"/>
          </a:p>
        </p:txBody>
      </p:sp>
      <p:sp>
        <p:nvSpPr>
          <p:cNvPr id="2" name="Footer Placeholder 1"/>
          <p:cNvSpPr>
            <a:spLocks noGrp="1"/>
          </p:cNvSpPr>
          <p:nvPr>
            <p:ph type="ftr" sz="quarter" idx="11"/>
          </p:nvPr>
        </p:nvSpPr>
        <p:spPr>
          <a:xfrm>
            <a:off x="457200" y="4118368"/>
            <a:ext cx="3733800" cy="335757"/>
          </a:xfrm>
        </p:spPr>
        <p:txBody>
          <a:bodyPr/>
          <a:lstStyle/>
          <a:p>
            <a:pPr algn="l"/>
            <a:r>
              <a:rPr lang="en-US" baseline="30000" dirty="0" smtClean="0"/>
              <a:t>1</a:t>
            </a:r>
            <a:r>
              <a:rPr lang="en-US" dirty="0" smtClean="0"/>
              <a:t> </a:t>
            </a:r>
            <a:r>
              <a:rPr lang="en-US" dirty="0"/>
              <a:t>- Source: https://www.w3.org/WAI/tips/writing/</a:t>
            </a:r>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138778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49"/>
            <a:ext cx="8229600" cy="2971799"/>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Web Development</a:t>
            </a:r>
          </a:p>
          <a:p>
            <a:pPr algn="l"/>
            <a:r>
              <a:rPr lang="en-US" sz="1800" dirty="0" smtClean="0">
                <a:solidFill>
                  <a:srgbClr val="002244"/>
                </a:solidFill>
              </a:rPr>
              <a:t>Primary focus areas, per the W3C:</a:t>
            </a:r>
            <a:endParaRPr lang="en-US" sz="1800" b="1" dirty="0" smtClean="0">
              <a:solidFill>
                <a:srgbClr val="002244"/>
              </a:solidFill>
            </a:endParaRPr>
          </a:p>
          <a:p>
            <a:pPr lvl="1" algn="l">
              <a:buFont typeface="Arial" pitchFamily="34" charset="0"/>
              <a:buChar char="•"/>
            </a:pPr>
            <a:r>
              <a:rPr lang="en-US" sz="1800" dirty="0" smtClean="0">
                <a:solidFill>
                  <a:srgbClr val="002244"/>
                </a:solidFill>
              </a:rPr>
              <a:t>Associate a label with every form control</a:t>
            </a:r>
          </a:p>
          <a:p>
            <a:pPr lvl="1" algn="l">
              <a:buFont typeface="Arial" pitchFamily="34" charset="0"/>
              <a:buChar char="•"/>
            </a:pPr>
            <a:r>
              <a:rPr lang="en-US" sz="1800" dirty="0" smtClean="0">
                <a:solidFill>
                  <a:srgbClr val="002244"/>
                </a:solidFill>
              </a:rPr>
              <a:t>Include </a:t>
            </a:r>
            <a:r>
              <a:rPr lang="en-US" sz="1800" dirty="0">
                <a:solidFill>
                  <a:srgbClr val="002244"/>
                </a:solidFill>
              </a:rPr>
              <a:t>alternative text for images</a:t>
            </a:r>
          </a:p>
          <a:p>
            <a:pPr lvl="1" algn="l">
              <a:buFont typeface="Arial" pitchFamily="34" charset="0"/>
              <a:buChar char="•"/>
            </a:pPr>
            <a:r>
              <a:rPr lang="en-US" sz="1800" dirty="0">
                <a:solidFill>
                  <a:srgbClr val="002244"/>
                </a:solidFill>
              </a:rPr>
              <a:t>Identify page language and language changes</a:t>
            </a:r>
          </a:p>
          <a:p>
            <a:pPr lvl="1" algn="l">
              <a:buFont typeface="Arial" pitchFamily="34" charset="0"/>
              <a:buChar char="•"/>
            </a:pPr>
            <a:r>
              <a:rPr lang="en-US" sz="1800" dirty="0">
                <a:solidFill>
                  <a:srgbClr val="002244"/>
                </a:solidFill>
              </a:rPr>
              <a:t>Use mark-up to convey meaning and structure</a:t>
            </a:r>
          </a:p>
          <a:p>
            <a:pPr lvl="1" algn="l">
              <a:buFont typeface="Arial" pitchFamily="34" charset="0"/>
              <a:buChar char="•"/>
            </a:pPr>
            <a:r>
              <a:rPr lang="en-US" sz="1800" dirty="0" smtClean="0">
                <a:solidFill>
                  <a:srgbClr val="002244"/>
                </a:solidFill>
              </a:rPr>
              <a:t>Reflect </a:t>
            </a:r>
            <a:r>
              <a:rPr lang="en-US" sz="1800" dirty="0">
                <a:solidFill>
                  <a:srgbClr val="002244"/>
                </a:solidFill>
              </a:rPr>
              <a:t>the reading order in the code order</a:t>
            </a:r>
          </a:p>
          <a:p>
            <a:pPr lvl="1" algn="l">
              <a:buFont typeface="Arial" pitchFamily="34" charset="0"/>
              <a:buChar char="•"/>
            </a:pPr>
            <a:r>
              <a:rPr lang="en-US" sz="1800" dirty="0">
                <a:solidFill>
                  <a:srgbClr val="002244"/>
                </a:solidFill>
              </a:rPr>
              <a:t>Write code that adapts to the user’s technology</a:t>
            </a:r>
          </a:p>
          <a:p>
            <a:pPr lvl="1" algn="l">
              <a:buFont typeface="Arial" pitchFamily="34" charset="0"/>
              <a:buChar char="•"/>
            </a:pPr>
            <a:r>
              <a:rPr lang="en-US" sz="1800" dirty="0">
                <a:solidFill>
                  <a:srgbClr val="002244"/>
                </a:solidFill>
              </a:rPr>
              <a:t>Provide meaning for non-standard interactive elements</a:t>
            </a:r>
          </a:p>
          <a:p>
            <a:pPr lvl="1" algn="l">
              <a:buFont typeface="Arial" pitchFamily="34" charset="0"/>
              <a:buChar char="•"/>
            </a:pPr>
            <a:r>
              <a:rPr lang="en-US" sz="1800" dirty="0">
                <a:solidFill>
                  <a:srgbClr val="002244"/>
                </a:solidFill>
              </a:rPr>
              <a:t>Ensure that all interactive elements are keyboard accessible</a:t>
            </a:r>
          </a:p>
          <a:p>
            <a:pPr lvl="1" algn="l">
              <a:buFont typeface="Arial" pitchFamily="34" charset="0"/>
              <a:buChar char="•"/>
            </a:pPr>
            <a:r>
              <a:rPr lang="en-US" sz="1800" dirty="0">
                <a:solidFill>
                  <a:srgbClr val="002244"/>
                </a:solidFill>
              </a:rPr>
              <a:t>Avoid CAPTCHA where </a:t>
            </a:r>
            <a:r>
              <a:rPr lang="en-US" sz="1800" dirty="0" smtClean="0">
                <a:solidFill>
                  <a:srgbClr val="002244"/>
                </a:solidFill>
              </a:rPr>
              <a:t>possible </a:t>
            </a:r>
            <a:r>
              <a:rPr lang="en-US" sz="1800" baseline="30000" dirty="0" smtClean="0">
                <a:solidFill>
                  <a:srgbClr val="002244"/>
                </a:solidFill>
              </a:rPr>
              <a:t>1</a:t>
            </a:r>
            <a:endParaRPr lang="en-US" sz="1800" baseline="30000" dirty="0">
              <a:solidFill>
                <a:srgbClr val="002244"/>
              </a:solidFill>
            </a:endParaRP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Accessibility Best </a:t>
            </a:r>
            <a:r>
              <a:rPr lang="en-US" b="1" dirty="0" smtClean="0">
                <a:solidFill>
                  <a:srgbClr val="002244"/>
                </a:solidFill>
              </a:rPr>
              <a:t>Practices</a:t>
            </a:r>
            <a:endParaRPr lang="en-US" dirty="0"/>
          </a:p>
        </p:txBody>
      </p:sp>
      <p:sp>
        <p:nvSpPr>
          <p:cNvPr id="2" name="Footer Placeholder 1"/>
          <p:cNvSpPr>
            <a:spLocks noGrp="1"/>
          </p:cNvSpPr>
          <p:nvPr>
            <p:ph type="ftr" sz="quarter" idx="11"/>
          </p:nvPr>
        </p:nvSpPr>
        <p:spPr>
          <a:xfrm>
            <a:off x="457200" y="4080268"/>
            <a:ext cx="4038600" cy="411957"/>
          </a:xfrm>
        </p:spPr>
        <p:txBody>
          <a:bodyPr/>
          <a:lstStyle/>
          <a:p>
            <a:pPr algn="l"/>
            <a:endParaRPr lang="en-US" baseline="30000" dirty="0" smtClean="0"/>
          </a:p>
          <a:p>
            <a:pPr algn="l"/>
            <a:r>
              <a:rPr lang="en-US" baseline="30000" dirty="0" smtClean="0"/>
              <a:t>1</a:t>
            </a:r>
            <a:r>
              <a:rPr lang="en-US" dirty="0" smtClean="0"/>
              <a:t> </a:t>
            </a:r>
            <a:r>
              <a:rPr lang="en-US" dirty="0"/>
              <a:t>- Source: https://www.w3.org/WAI/tips/developing/</a:t>
            </a:r>
          </a:p>
          <a:p>
            <a:pPr algn="l"/>
            <a:endParaRPr lang="en-US" dirty="0"/>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1546206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8956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rgbClr val="002244"/>
                </a:solidFill>
              </a:rPr>
              <a:t>Universal Design is based on 7 Principles</a:t>
            </a:r>
            <a:endParaRPr lang="en-US" sz="1800" dirty="0" smtClean="0">
              <a:solidFill>
                <a:srgbClr val="002244"/>
              </a:solidFill>
            </a:endParaRPr>
          </a:p>
          <a:p>
            <a:pPr algn="l"/>
            <a:endParaRPr lang="en-US" sz="1800" dirty="0">
              <a:solidFill>
                <a:srgbClr val="002244"/>
              </a:solidFill>
            </a:endParaRPr>
          </a:p>
          <a:p>
            <a:pPr algn="l"/>
            <a:r>
              <a:rPr lang="en-US" sz="1800" dirty="0">
                <a:solidFill>
                  <a:srgbClr val="002244"/>
                </a:solidFill>
              </a:rPr>
              <a:t>1) Equitable Use - The design is useful and marketable to people with diverse abilities</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2) Flexibility in Use - The design accommodates a wide range of individual preferences and abilities</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3) Simple and Intuitive Use - Use of the design is easy to understand, regardless of the user's experience, knowledge, language skills or current concentration level</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4) Perceptible Information - The design communicates necessary information effectively to the user, regardless of ambient conditions or the user's sensory abilities</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5) Tolerance for Error - The design minimizes hazards and the adverse consequences of accidental or unintended actions</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6) Low Physical Effort - The design can be used efficiently and comfortably and with a minimum of fatigue</a:t>
            </a:r>
            <a:r>
              <a:rPr lang="en-US" sz="1800" dirty="0" smtClean="0">
                <a:solidFill>
                  <a:srgbClr val="002244"/>
                </a:solidFill>
              </a:rPr>
              <a:t>.</a:t>
            </a:r>
            <a:br>
              <a:rPr lang="en-US" sz="1800" dirty="0" smtClean="0">
                <a:solidFill>
                  <a:srgbClr val="002244"/>
                </a:solidFill>
              </a:rPr>
            </a:br>
            <a:endParaRPr lang="en-US" sz="1800" dirty="0">
              <a:solidFill>
                <a:srgbClr val="002244"/>
              </a:solidFill>
            </a:endParaRPr>
          </a:p>
          <a:p>
            <a:pPr algn="l"/>
            <a:r>
              <a:rPr lang="en-US" sz="1800" dirty="0">
                <a:solidFill>
                  <a:srgbClr val="002244"/>
                </a:solidFill>
              </a:rPr>
              <a:t>7) Size and Space for Approach and Use - Appropriate size and space is provided for approach, reach, manipulation, and use regardless of user's body size, posture, or mobility.</a:t>
            </a:r>
            <a:r>
              <a:rPr lang="en-US" sz="1800" baseline="30000" dirty="0" smtClean="0">
                <a:solidFill>
                  <a:srgbClr val="002244"/>
                </a:solidFill>
              </a:rPr>
              <a:t>1</a:t>
            </a: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Universal </a:t>
            </a:r>
            <a:r>
              <a:rPr lang="en-US" b="1" dirty="0" smtClean="0">
                <a:solidFill>
                  <a:srgbClr val="002244"/>
                </a:solidFill>
              </a:rPr>
              <a:t>Design</a:t>
            </a:r>
            <a:endParaRPr lang="en-US" dirty="0"/>
          </a:p>
        </p:txBody>
      </p:sp>
      <p:sp>
        <p:nvSpPr>
          <p:cNvPr id="2" name="Footer Placeholder 1"/>
          <p:cNvSpPr>
            <a:spLocks noGrp="1"/>
          </p:cNvSpPr>
          <p:nvPr>
            <p:ph type="ftr" sz="quarter" idx="11"/>
          </p:nvPr>
        </p:nvSpPr>
        <p:spPr>
          <a:xfrm>
            <a:off x="457200" y="4095750"/>
            <a:ext cx="5181600" cy="411957"/>
          </a:xfrm>
        </p:spPr>
        <p:txBody>
          <a:bodyPr/>
          <a:lstStyle/>
          <a:p>
            <a:pPr algn="l"/>
            <a:r>
              <a:rPr lang="en-US" baseline="30000" dirty="0" smtClean="0"/>
              <a:t>1</a:t>
            </a:r>
            <a:r>
              <a:rPr lang="en-US" dirty="0" smtClean="0"/>
              <a:t> - Source: </a:t>
            </a:r>
            <a:r>
              <a:rPr lang="en-US" dirty="0"/>
              <a:t>https://www.section508.gov/blog/Universal-Design-What-is-it</a:t>
            </a:r>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848120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895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Help?</a:t>
            </a:r>
          </a:p>
          <a:p>
            <a:pPr algn="l"/>
            <a:r>
              <a:rPr lang="en-US" sz="1800" dirty="0" smtClean="0">
                <a:solidFill>
                  <a:srgbClr val="002244"/>
                </a:solidFill>
              </a:rPr>
              <a:t/>
            </a:r>
            <a:br>
              <a:rPr lang="en-US" sz="1800" dirty="0" smtClean="0">
                <a:solidFill>
                  <a:srgbClr val="002244"/>
                </a:solidFill>
              </a:rPr>
            </a:br>
            <a:endParaRPr lang="en-US" sz="1800" dirty="0">
              <a:solidFill>
                <a:srgbClr val="002244"/>
              </a:solidFill>
            </a:endParaRPr>
          </a:p>
        </p:txBody>
      </p:sp>
      <p:pic>
        <p:nvPicPr>
          <p:cNvPr id="3" name="Picture 2" descr="Bill Murray in Space Jam saying &quot;Perhaps I could be of some assistance?&quot;" title="Assistanc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1838325"/>
            <a:ext cx="2571750" cy="2257425"/>
          </a:xfrm>
          <a:prstGeom prst="rect">
            <a:avLst/>
          </a:prstGeom>
        </p:spPr>
      </p:pic>
      <p:sp>
        <p:nvSpPr>
          <p:cNvPr id="2" name="Title 1"/>
          <p:cNvSpPr>
            <a:spLocks noGrp="1"/>
          </p:cNvSpPr>
          <p:nvPr>
            <p:ph type="title"/>
          </p:nvPr>
        </p:nvSpPr>
        <p:spPr>
          <a:xfrm>
            <a:off x="457200" y="205978"/>
            <a:ext cx="8229600" cy="879872"/>
          </a:xfrm>
        </p:spPr>
        <p:txBody>
          <a:bodyPr>
            <a:normAutofit/>
          </a:bodyPr>
          <a:lstStyle/>
          <a:p>
            <a:pPr algn="l"/>
            <a:r>
              <a:rPr lang="en-US" b="1" dirty="0" smtClean="0">
                <a:solidFill>
                  <a:srgbClr val="002244"/>
                </a:solidFill>
              </a:rPr>
              <a:t>Resources</a:t>
            </a:r>
            <a:endParaRPr lang="en-US" dirty="0"/>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3016474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Development</a:t>
            </a:r>
          </a:p>
          <a:p>
            <a:pPr algn="l"/>
            <a:r>
              <a:rPr lang="en-US" sz="1800" dirty="0" smtClean="0">
                <a:solidFill>
                  <a:srgbClr val="002244"/>
                </a:solidFill>
              </a:rPr>
              <a:t>Some great tools to do a quick check of your markup:</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err="1" smtClean="0">
                <a:solidFill>
                  <a:srgbClr val="002244"/>
                </a:solidFill>
              </a:rPr>
              <a:t>Deque</a:t>
            </a:r>
            <a:r>
              <a:rPr lang="en-US" sz="1800" dirty="0">
                <a:solidFill>
                  <a:srgbClr val="002244"/>
                </a:solidFill>
              </a:rPr>
              <a:t> Axe - </a:t>
            </a:r>
            <a:r>
              <a:rPr lang="en-US" sz="1800" dirty="0">
                <a:solidFill>
                  <a:srgbClr val="002244"/>
                </a:solidFill>
                <a:hlinkClick r:id="rId2"/>
              </a:rPr>
              <a:t>https://www.deque.com/axe</a:t>
            </a:r>
            <a:r>
              <a:rPr lang="en-US" sz="1800" dirty="0" smtClean="0">
                <a:solidFill>
                  <a:srgbClr val="002244"/>
                </a:solidFill>
                <a:hlinkClick r:id="rId2"/>
              </a:rPr>
              <a:t>/</a:t>
            </a:r>
            <a:r>
              <a:rPr lang="en-US" sz="1800" dirty="0" smtClean="0">
                <a:solidFill>
                  <a:srgbClr val="002244"/>
                </a:solidFill>
              </a:rPr>
              <a:t> (specifically the browser extensions)</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err="1" smtClean="0">
                <a:solidFill>
                  <a:srgbClr val="002244"/>
                </a:solidFill>
              </a:rPr>
              <a:t>WebAim</a:t>
            </a:r>
            <a:r>
              <a:rPr lang="en-US" sz="1800" dirty="0">
                <a:solidFill>
                  <a:srgbClr val="002244"/>
                </a:solidFill>
              </a:rPr>
              <a:t> Wave - </a:t>
            </a:r>
            <a:r>
              <a:rPr lang="en-US" sz="1800" dirty="0">
                <a:solidFill>
                  <a:srgbClr val="002244"/>
                </a:solidFill>
                <a:hlinkClick r:id="rId3"/>
              </a:rPr>
              <a:t>https://wave.webaim.org</a:t>
            </a:r>
            <a:r>
              <a:rPr lang="en-US" sz="1800" dirty="0" smtClean="0">
                <a:solidFill>
                  <a:srgbClr val="002244"/>
                </a:solidFill>
                <a:hlinkClick r:id="rId3"/>
              </a:rPr>
              <a:t>/</a:t>
            </a:r>
            <a:r>
              <a:rPr lang="en-US" sz="1800" dirty="0" smtClean="0">
                <a:solidFill>
                  <a:srgbClr val="002244"/>
                </a:solidFill>
              </a:rPr>
              <a:t> </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err="1">
                <a:solidFill>
                  <a:srgbClr val="002244"/>
                </a:solidFill>
              </a:rPr>
              <a:t>Siteimprove</a:t>
            </a:r>
            <a:r>
              <a:rPr lang="en-US" sz="1800" dirty="0">
                <a:solidFill>
                  <a:srgbClr val="002244"/>
                </a:solidFill>
              </a:rPr>
              <a:t> Accessibility </a:t>
            </a:r>
            <a:r>
              <a:rPr lang="en-US" sz="1800" dirty="0" smtClean="0">
                <a:solidFill>
                  <a:srgbClr val="002244"/>
                </a:solidFill>
              </a:rPr>
              <a:t>Checker – Chrome browser extension</a:t>
            </a:r>
          </a:p>
          <a:p>
            <a:pPr lvl="1" algn="l">
              <a:buFont typeface="Arial" pitchFamily="34" charset="0"/>
              <a:buChar char="•"/>
            </a:pPr>
            <a:r>
              <a:rPr lang="en-US" sz="1800" dirty="0">
                <a:solidFill>
                  <a:srgbClr val="002244"/>
                </a:solidFill>
              </a:rPr>
              <a:t> </a:t>
            </a:r>
            <a:r>
              <a:rPr lang="en-US" sz="1800" dirty="0" smtClean="0">
                <a:solidFill>
                  <a:srgbClr val="002244"/>
                </a:solidFill>
              </a:rPr>
              <a:t>A comprehensive list </a:t>
            </a:r>
            <a:r>
              <a:rPr lang="en-US" sz="1800" dirty="0">
                <a:solidFill>
                  <a:srgbClr val="002244"/>
                </a:solidFill>
              </a:rPr>
              <a:t>of evaluation tools: </a:t>
            </a:r>
            <a:r>
              <a:rPr lang="en-US" sz="1800" dirty="0">
                <a:solidFill>
                  <a:srgbClr val="002244"/>
                </a:solidFill>
                <a:hlinkClick r:id="rId4"/>
              </a:rPr>
              <a:t>https://www.w3.org/WAI/ER/tools</a:t>
            </a:r>
            <a:r>
              <a:rPr lang="en-US" sz="1800" dirty="0" smtClean="0">
                <a:solidFill>
                  <a:srgbClr val="002244"/>
                </a:solidFill>
                <a:hlinkClick r:id="rId4"/>
              </a:rPr>
              <a:t>/</a:t>
            </a:r>
            <a:r>
              <a:rPr lang="en-US" sz="1800" dirty="0" smtClean="0">
                <a:solidFill>
                  <a:srgbClr val="002244"/>
                </a:solidFill>
              </a:rPr>
              <a:t> </a:t>
            </a:r>
          </a:p>
          <a:p>
            <a:pPr lvl="1" algn="l"/>
            <a:endParaRPr lang="en-US" sz="1800" b="1" dirty="0" smtClean="0">
              <a:solidFill>
                <a:srgbClr val="002244"/>
              </a:solidFill>
            </a:endParaRPr>
          </a:p>
        </p:txBody>
      </p:sp>
      <p:sp>
        <p:nvSpPr>
          <p:cNvPr id="2" name="Title 1"/>
          <p:cNvSpPr>
            <a:spLocks noGrp="1"/>
          </p:cNvSpPr>
          <p:nvPr>
            <p:ph type="title"/>
          </p:nvPr>
        </p:nvSpPr>
        <p:spPr>
          <a:xfrm>
            <a:off x="457200" y="205978"/>
            <a:ext cx="8229600" cy="879872"/>
          </a:xfrm>
        </p:spPr>
        <p:txBody>
          <a:bodyPr>
            <a:normAutofit/>
          </a:bodyPr>
          <a:lstStyle/>
          <a:p>
            <a:pPr algn="l"/>
            <a:r>
              <a:rPr lang="en-US" b="1" dirty="0">
                <a:solidFill>
                  <a:srgbClr val="002244"/>
                </a:solidFill>
              </a:rPr>
              <a:t>Testing Tools for </a:t>
            </a:r>
            <a:r>
              <a:rPr lang="en-US" b="1" dirty="0" smtClean="0">
                <a:solidFill>
                  <a:srgbClr val="002244"/>
                </a:solidFill>
              </a:rPr>
              <a:t>Yourself</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426286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Content</a:t>
            </a:r>
          </a:p>
          <a:p>
            <a:pPr algn="l"/>
            <a:r>
              <a:rPr lang="en-US" sz="1800" dirty="0" smtClean="0">
                <a:solidFill>
                  <a:srgbClr val="002244"/>
                </a:solidFill>
              </a:rPr>
              <a:t>Some great tools to do a quick check of the accessibility of your content:</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err="1" smtClean="0">
                <a:solidFill>
                  <a:srgbClr val="002244"/>
                </a:solidFill>
              </a:rPr>
              <a:t>WebAIM</a:t>
            </a:r>
            <a:r>
              <a:rPr lang="en-US" sz="1800" dirty="0" smtClean="0">
                <a:solidFill>
                  <a:srgbClr val="002244"/>
                </a:solidFill>
              </a:rPr>
              <a:t> Color Contrast Checker</a:t>
            </a:r>
          </a:p>
          <a:p>
            <a:pPr lvl="1" algn="l">
              <a:buFont typeface="Arial" pitchFamily="34" charset="0"/>
              <a:buChar char="•"/>
            </a:pPr>
            <a:r>
              <a:rPr lang="en-US" sz="1800" b="1" dirty="0" smtClean="0">
                <a:solidFill>
                  <a:srgbClr val="002244"/>
                </a:solidFill>
              </a:rPr>
              <a:t> </a:t>
            </a:r>
            <a:r>
              <a:rPr lang="en-US" sz="1800" dirty="0" smtClean="0">
                <a:solidFill>
                  <a:srgbClr val="002244"/>
                </a:solidFill>
              </a:rPr>
              <a:t>NV Access </a:t>
            </a:r>
            <a:r>
              <a:rPr lang="en-US" sz="1800" dirty="0">
                <a:solidFill>
                  <a:srgbClr val="002244"/>
                </a:solidFill>
              </a:rPr>
              <a:t>NVDA screen reader: </a:t>
            </a:r>
            <a:r>
              <a:rPr lang="en-US" sz="1800" dirty="0">
                <a:solidFill>
                  <a:srgbClr val="002244"/>
                </a:solidFill>
                <a:hlinkClick r:id="rId2"/>
              </a:rPr>
              <a:t>https://www.nvaccess.org</a:t>
            </a:r>
            <a:r>
              <a:rPr lang="en-US" sz="1800" dirty="0" smtClean="0">
                <a:solidFill>
                  <a:srgbClr val="002244"/>
                </a:solidFill>
                <a:hlinkClick r:id="rId2"/>
              </a:rPr>
              <a:t>/</a:t>
            </a:r>
            <a:r>
              <a:rPr lang="en-US" sz="1800" dirty="0" smtClean="0">
                <a:solidFill>
                  <a:srgbClr val="002244"/>
                </a:solidFill>
              </a:rPr>
              <a:t> </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err="1" smtClean="0">
                <a:solidFill>
                  <a:srgbClr val="002244"/>
                </a:solidFill>
              </a:rPr>
              <a:t>NoCoffee</a:t>
            </a:r>
            <a:r>
              <a:rPr lang="en-US" sz="1800" dirty="0" smtClean="0">
                <a:solidFill>
                  <a:srgbClr val="002244"/>
                </a:solidFill>
              </a:rPr>
              <a:t> Vision Simulator– Chrome browser extension</a:t>
            </a:r>
            <a:endParaRPr lang="en-US" sz="1800" b="1" dirty="0" smtClean="0">
              <a:solidFill>
                <a:srgbClr val="002244"/>
              </a:solidFill>
            </a:endParaRPr>
          </a:p>
        </p:txBody>
      </p:sp>
      <p:sp>
        <p:nvSpPr>
          <p:cNvPr id="2" name="Title 1"/>
          <p:cNvSpPr>
            <a:spLocks noGrp="1"/>
          </p:cNvSpPr>
          <p:nvPr>
            <p:ph type="title"/>
          </p:nvPr>
        </p:nvSpPr>
        <p:spPr>
          <a:xfrm>
            <a:off x="457200" y="205978"/>
            <a:ext cx="8229600" cy="879872"/>
          </a:xfrm>
        </p:spPr>
        <p:txBody>
          <a:bodyPr>
            <a:normAutofit/>
          </a:bodyPr>
          <a:lstStyle/>
          <a:p>
            <a:pPr algn="l"/>
            <a:r>
              <a:rPr lang="en-US" b="1" dirty="0">
                <a:solidFill>
                  <a:srgbClr val="002244"/>
                </a:solidFill>
              </a:rPr>
              <a:t>Testing Tools for </a:t>
            </a:r>
            <a:r>
              <a:rPr lang="en-US" b="1" dirty="0" smtClean="0">
                <a:solidFill>
                  <a:srgbClr val="002244"/>
                </a:solidFill>
              </a:rPr>
              <a:t>Yourself</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2226213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Spread the good word!</a:t>
            </a:r>
          </a:p>
          <a:p>
            <a:pPr algn="l"/>
            <a:r>
              <a:rPr lang="en-US" sz="1500" dirty="0" smtClean="0">
                <a:solidFill>
                  <a:srgbClr val="002244"/>
                </a:solidFill>
              </a:rPr>
              <a:t>Some great resources:</a:t>
            </a:r>
            <a:endParaRPr lang="en-US" sz="1500" b="1" dirty="0" smtClean="0">
              <a:solidFill>
                <a:srgbClr val="002244"/>
              </a:solidFill>
            </a:endParaRPr>
          </a:p>
          <a:p>
            <a:pPr lvl="1" algn="l">
              <a:buFont typeface="Arial" pitchFamily="34" charset="0"/>
              <a:buChar char="•"/>
            </a:pPr>
            <a:r>
              <a:rPr lang="en-US" sz="1500" b="1" dirty="0" smtClean="0">
                <a:solidFill>
                  <a:srgbClr val="002244"/>
                </a:solidFill>
              </a:rPr>
              <a:t> </a:t>
            </a:r>
            <a:r>
              <a:rPr lang="en-US" sz="1500" dirty="0" smtClean="0">
                <a:solidFill>
                  <a:srgbClr val="002244"/>
                </a:solidFill>
              </a:rPr>
              <a:t>3Play Media’s comprehensive list </a:t>
            </a:r>
            <a:r>
              <a:rPr lang="en-US" sz="1500" dirty="0">
                <a:solidFill>
                  <a:srgbClr val="002244"/>
                </a:solidFill>
              </a:rPr>
              <a:t>of state laws: </a:t>
            </a:r>
            <a:r>
              <a:rPr lang="en-US" sz="1500" dirty="0">
                <a:solidFill>
                  <a:srgbClr val="002244"/>
                </a:solidFill>
                <a:hlinkClick r:id="rId2"/>
              </a:rPr>
              <a:t>https://</a:t>
            </a:r>
            <a:r>
              <a:rPr lang="en-US" sz="1500" dirty="0" smtClean="0">
                <a:solidFill>
                  <a:srgbClr val="002244"/>
                </a:solidFill>
                <a:hlinkClick r:id="rId2"/>
              </a:rPr>
              <a:t>bit.ly/2yNyKfK</a:t>
            </a:r>
            <a:r>
              <a:rPr lang="en-US" sz="1500" dirty="0" smtClean="0">
                <a:solidFill>
                  <a:srgbClr val="002244"/>
                </a:solidFill>
              </a:rPr>
              <a:t> </a:t>
            </a:r>
            <a:br>
              <a:rPr lang="en-US" sz="1500" dirty="0" smtClean="0">
                <a:solidFill>
                  <a:srgbClr val="002244"/>
                </a:solidFill>
              </a:rPr>
            </a:br>
            <a:r>
              <a:rPr lang="en-US" sz="1500" dirty="0" smtClean="0">
                <a:solidFill>
                  <a:srgbClr val="002244"/>
                </a:solidFill>
              </a:rPr>
              <a:t>(Disclaimer: Check your state website to make sure what is listed is accurate)</a:t>
            </a:r>
          </a:p>
          <a:p>
            <a:pPr lvl="1" algn="l">
              <a:buFont typeface="Arial" pitchFamily="34" charset="0"/>
              <a:buChar char="•"/>
            </a:pPr>
            <a:r>
              <a:rPr lang="en-US" sz="1500" b="1" dirty="0" smtClean="0">
                <a:solidFill>
                  <a:srgbClr val="002244"/>
                </a:solidFill>
              </a:rPr>
              <a:t> </a:t>
            </a:r>
            <a:r>
              <a:rPr lang="en-US" sz="1500" dirty="0" smtClean="0">
                <a:solidFill>
                  <a:srgbClr val="002244"/>
                </a:solidFill>
              </a:rPr>
              <a:t>Adobe Acrobat DC PDF </a:t>
            </a:r>
            <a:r>
              <a:rPr lang="en-US" sz="1500" dirty="0">
                <a:solidFill>
                  <a:srgbClr val="002244"/>
                </a:solidFill>
              </a:rPr>
              <a:t>Accessibility Guide: </a:t>
            </a:r>
            <a:r>
              <a:rPr lang="en-US" sz="1500" dirty="0">
                <a:solidFill>
                  <a:srgbClr val="002244"/>
                </a:solidFill>
                <a:hlinkClick r:id="rId3"/>
              </a:rPr>
              <a:t>https://</a:t>
            </a:r>
            <a:r>
              <a:rPr lang="en-US" sz="1500" dirty="0" smtClean="0">
                <a:solidFill>
                  <a:srgbClr val="002244"/>
                </a:solidFill>
                <a:hlinkClick r:id="rId3"/>
              </a:rPr>
              <a:t>adobe.ly/1ybtDD4</a:t>
            </a:r>
            <a:r>
              <a:rPr lang="en-US" sz="1500" dirty="0" smtClean="0">
                <a:solidFill>
                  <a:srgbClr val="002244"/>
                </a:solidFill>
              </a:rPr>
              <a:t> </a:t>
            </a:r>
            <a:endParaRPr lang="en-US" sz="1500" b="1" dirty="0" smtClean="0">
              <a:solidFill>
                <a:srgbClr val="002244"/>
              </a:solidFill>
            </a:endParaRPr>
          </a:p>
          <a:p>
            <a:pPr lvl="1" algn="l">
              <a:buFont typeface="Arial" pitchFamily="34" charset="0"/>
              <a:buChar char="•"/>
            </a:pPr>
            <a:r>
              <a:rPr lang="en-US" sz="1500" b="1" dirty="0" smtClean="0">
                <a:solidFill>
                  <a:srgbClr val="002244"/>
                </a:solidFill>
              </a:rPr>
              <a:t> </a:t>
            </a:r>
            <a:r>
              <a:rPr lang="en-US" sz="1500" dirty="0" smtClean="0">
                <a:solidFill>
                  <a:srgbClr val="002244"/>
                </a:solidFill>
              </a:rPr>
              <a:t>Microsoft Office </a:t>
            </a:r>
            <a:r>
              <a:rPr lang="en-US" sz="1500" dirty="0">
                <a:solidFill>
                  <a:srgbClr val="002244"/>
                </a:solidFill>
              </a:rPr>
              <a:t>Accessibility Center: </a:t>
            </a:r>
            <a:r>
              <a:rPr lang="en-US" sz="1500" dirty="0">
                <a:solidFill>
                  <a:srgbClr val="002244"/>
                </a:solidFill>
                <a:hlinkClick r:id="rId4"/>
              </a:rPr>
              <a:t>https://</a:t>
            </a:r>
            <a:r>
              <a:rPr lang="en-US" sz="1500" dirty="0" smtClean="0">
                <a:solidFill>
                  <a:srgbClr val="002244"/>
                </a:solidFill>
                <a:hlinkClick r:id="rId4"/>
              </a:rPr>
              <a:t>bit.ly/2lSMEsr</a:t>
            </a:r>
            <a:r>
              <a:rPr lang="en-US" sz="1500" dirty="0" smtClean="0">
                <a:solidFill>
                  <a:srgbClr val="002244"/>
                </a:solidFill>
              </a:rPr>
              <a:t> </a:t>
            </a:r>
          </a:p>
          <a:p>
            <a:pPr lvl="1" algn="l">
              <a:buFont typeface="Arial" pitchFamily="34" charset="0"/>
              <a:buChar char="•"/>
            </a:pPr>
            <a:r>
              <a:rPr lang="en-US" sz="1500" b="1" dirty="0">
                <a:solidFill>
                  <a:srgbClr val="002244"/>
                </a:solidFill>
              </a:rPr>
              <a:t> </a:t>
            </a:r>
            <a:r>
              <a:rPr lang="en-US" sz="1500" dirty="0" smtClean="0">
                <a:solidFill>
                  <a:srgbClr val="002244"/>
                </a:solidFill>
              </a:rPr>
              <a:t>Web </a:t>
            </a:r>
            <a:r>
              <a:rPr lang="en-US" sz="1500" dirty="0">
                <a:solidFill>
                  <a:srgbClr val="002244"/>
                </a:solidFill>
              </a:rPr>
              <a:t>Accessibility Initiative by the W3C: </a:t>
            </a:r>
            <a:r>
              <a:rPr lang="en-US" sz="1500" dirty="0">
                <a:solidFill>
                  <a:srgbClr val="002244"/>
                </a:solidFill>
                <a:hlinkClick r:id="rId5"/>
              </a:rPr>
              <a:t>https://www.w3.org/WAI</a:t>
            </a:r>
            <a:r>
              <a:rPr lang="en-US" sz="1500" dirty="0" smtClean="0">
                <a:solidFill>
                  <a:srgbClr val="002244"/>
                </a:solidFill>
                <a:hlinkClick r:id="rId5"/>
              </a:rPr>
              <a:t>/</a:t>
            </a:r>
            <a:r>
              <a:rPr lang="en-US" sz="1500" dirty="0" smtClean="0">
                <a:solidFill>
                  <a:srgbClr val="002244"/>
                </a:solidFill>
              </a:rPr>
              <a:t>  </a:t>
            </a:r>
          </a:p>
          <a:p>
            <a:pPr lvl="1" algn="l">
              <a:buFont typeface="Arial" pitchFamily="34" charset="0"/>
              <a:buChar char="•"/>
            </a:pPr>
            <a:r>
              <a:rPr lang="en-US" sz="1500" dirty="0" err="1" smtClean="0">
                <a:solidFill>
                  <a:srgbClr val="002244"/>
                </a:solidFill>
              </a:rPr>
              <a:t>Deque</a:t>
            </a:r>
            <a:r>
              <a:rPr lang="en-US" sz="1500" dirty="0" smtClean="0">
                <a:solidFill>
                  <a:srgbClr val="002244"/>
                </a:solidFill>
              </a:rPr>
              <a:t> Screen Reader Shortcuts </a:t>
            </a:r>
            <a:r>
              <a:rPr lang="en-US" sz="1500" dirty="0">
                <a:solidFill>
                  <a:srgbClr val="002244"/>
                </a:solidFill>
              </a:rPr>
              <a:t>and Gestures: </a:t>
            </a:r>
            <a:r>
              <a:rPr lang="en-US" sz="1500" dirty="0">
                <a:solidFill>
                  <a:srgbClr val="002244"/>
                </a:solidFill>
                <a:hlinkClick r:id="rId6"/>
              </a:rPr>
              <a:t>https://dequeuniversity.com/screenreaders</a:t>
            </a:r>
            <a:r>
              <a:rPr lang="en-US" sz="1500" dirty="0" smtClean="0">
                <a:solidFill>
                  <a:srgbClr val="002244"/>
                </a:solidFill>
                <a:hlinkClick r:id="rId6"/>
              </a:rPr>
              <a:t>/</a:t>
            </a:r>
            <a:r>
              <a:rPr lang="en-US" sz="1500" dirty="0" smtClean="0">
                <a:solidFill>
                  <a:srgbClr val="002244"/>
                </a:solidFill>
              </a:rPr>
              <a:t> </a:t>
            </a:r>
          </a:p>
        </p:txBody>
      </p:sp>
      <p:sp>
        <p:nvSpPr>
          <p:cNvPr id="2" name="Title 1"/>
          <p:cNvSpPr>
            <a:spLocks noGrp="1"/>
          </p:cNvSpPr>
          <p:nvPr>
            <p:ph type="title"/>
          </p:nvPr>
        </p:nvSpPr>
        <p:spPr>
          <a:xfrm>
            <a:off x="457200" y="205978"/>
            <a:ext cx="8229600" cy="879872"/>
          </a:xfrm>
        </p:spPr>
        <p:txBody>
          <a:bodyPr>
            <a:normAutofit/>
          </a:bodyPr>
          <a:lstStyle/>
          <a:p>
            <a:pPr algn="l"/>
            <a:r>
              <a:rPr lang="en-US" b="1" dirty="0">
                <a:solidFill>
                  <a:srgbClr val="002244"/>
                </a:solidFill>
              </a:rPr>
              <a:t>Resources to </a:t>
            </a:r>
            <a:r>
              <a:rPr lang="en-US" b="1" dirty="0" smtClean="0">
                <a:solidFill>
                  <a:srgbClr val="002244"/>
                </a:solidFill>
              </a:rPr>
              <a:t>Share</a:t>
            </a:r>
            <a:endParaRPr lang="en-US" dirty="0"/>
          </a:p>
        </p:txBody>
      </p:sp>
      <p:sp>
        <p:nvSpPr>
          <p:cNvPr id="4" name="TextBox 3"/>
          <p:cNvSpPr txBox="1"/>
          <p:nvPr/>
        </p:nvSpPr>
        <p:spPr>
          <a:xfrm>
            <a:off x="8153400" y="3943350"/>
            <a:ext cx="960612"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22024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3394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a:solidFill>
                  <a:srgbClr val="002244"/>
                </a:solidFill>
              </a:rPr>
              <a:t>A brief story to help set </a:t>
            </a:r>
            <a:r>
              <a:rPr lang="en-US" sz="3000" b="1" dirty="0" smtClean="0">
                <a:solidFill>
                  <a:srgbClr val="002244"/>
                </a:solidFill>
              </a:rPr>
              <a:t>expectations.</a:t>
            </a:r>
          </a:p>
          <a:p>
            <a:pPr algn="l"/>
            <a:endParaRPr lang="en-US" sz="3000" b="1" dirty="0">
              <a:solidFill>
                <a:srgbClr val="002244"/>
              </a:solidFill>
            </a:endParaRPr>
          </a:p>
          <a:p>
            <a:pPr algn="l"/>
            <a:r>
              <a:rPr lang="en-US" sz="3000" b="1" dirty="0" smtClean="0">
                <a:solidFill>
                  <a:srgbClr val="002244"/>
                </a:solidFill>
              </a:rPr>
              <a:t> </a:t>
            </a:r>
          </a:p>
        </p:txBody>
      </p:sp>
      <p:sp>
        <p:nvSpPr>
          <p:cNvPr id="2" name="Title 1"/>
          <p:cNvSpPr>
            <a:spLocks noGrp="1"/>
          </p:cNvSpPr>
          <p:nvPr>
            <p:ph type="title"/>
          </p:nvPr>
        </p:nvSpPr>
        <p:spPr>
          <a:xfrm>
            <a:off x="457200" y="209550"/>
            <a:ext cx="8229600" cy="879872"/>
          </a:xfrm>
        </p:spPr>
        <p:txBody>
          <a:bodyPr>
            <a:normAutofit/>
          </a:bodyPr>
          <a:lstStyle/>
          <a:p>
            <a:pPr algn="l"/>
            <a:r>
              <a:rPr lang="en-US" b="1" dirty="0">
                <a:solidFill>
                  <a:srgbClr val="002244"/>
                </a:solidFill>
              </a:rPr>
              <a:t>Before We Dive In</a:t>
            </a:r>
            <a:r>
              <a:rPr lang="en-US" b="1" dirty="0" smtClean="0">
                <a:solidFill>
                  <a:srgbClr val="002244"/>
                </a:solidFill>
              </a:rPr>
              <a:t>…</a:t>
            </a:r>
            <a:endParaRPr lang="en-US" dirty="0"/>
          </a:p>
        </p:txBody>
      </p:sp>
      <p:sp>
        <p:nvSpPr>
          <p:cNvPr id="3" name="TextBox 2"/>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1091767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3394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Make some new work besties</a:t>
            </a:r>
          </a:p>
          <a:p>
            <a:pPr algn="l"/>
            <a:r>
              <a:rPr lang="en-US" sz="1800" dirty="0" smtClean="0">
                <a:solidFill>
                  <a:srgbClr val="002244"/>
                </a:solidFill>
              </a:rPr>
              <a:t>If you don’t already, get to know your frontline staff:</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Get to know your Student Accessibility Resources staff</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Work together with your resources staff. There is strength in numbers!</a:t>
            </a:r>
            <a:endParaRPr lang="en-US" sz="1800" b="1" i="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When appropriate, make sure they’re invited to the table on projects that could have a major impact on students</a:t>
            </a:r>
            <a:endParaRPr lang="en-US" sz="1800" b="1" dirty="0" smtClean="0">
              <a:solidFill>
                <a:srgbClr val="002244"/>
              </a:solidFill>
            </a:endParaRPr>
          </a:p>
        </p:txBody>
      </p:sp>
      <p:sp>
        <p:nvSpPr>
          <p:cNvPr id="2" name="Title 1"/>
          <p:cNvSpPr>
            <a:spLocks noGrp="1"/>
          </p:cNvSpPr>
          <p:nvPr>
            <p:ph type="title"/>
          </p:nvPr>
        </p:nvSpPr>
        <p:spPr>
          <a:xfrm>
            <a:off x="457200" y="205978"/>
            <a:ext cx="8229600" cy="879872"/>
          </a:xfrm>
        </p:spPr>
        <p:txBody>
          <a:bodyPr>
            <a:normAutofit/>
          </a:bodyPr>
          <a:lstStyle/>
          <a:p>
            <a:pPr algn="l"/>
            <a:r>
              <a:rPr lang="en-US" b="1" dirty="0">
                <a:solidFill>
                  <a:srgbClr val="002244"/>
                </a:solidFill>
              </a:rPr>
              <a:t>Reaching </a:t>
            </a:r>
            <a:r>
              <a:rPr lang="en-US" b="1" dirty="0" smtClean="0">
                <a:solidFill>
                  <a:srgbClr val="002244"/>
                </a:solidFill>
              </a:rPr>
              <a:t>Out</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323463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3394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Accessibility is a shared responsibility</a:t>
            </a:r>
          </a:p>
          <a:p>
            <a:pPr algn="l"/>
            <a:r>
              <a:rPr lang="en-US" sz="1800" dirty="0" smtClean="0">
                <a:solidFill>
                  <a:srgbClr val="002244"/>
                </a:solidFill>
              </a:rPr>
              <a:t>Don’t be afraid to reach out to your counterparts or experts at other schools.</a:t>
            </a:r>
          </a:p>
          <a:p>
            <a:pPr algn="l"/>
            <a:endParaRPr lang="en-US" sz="1800" b="1" dirty="0">
              <a:solidFill>
                <a:srgbClr val="002244"/>
              </a:solidFill>
            </a:endParaRPr>
          </a:p>
          <a:p>
            <a:pPr algn="l"/>
            <a:r>
              <a:rPr lang="en-US" sz="3000" b="1" dirty="0" smtClean="0">
                <a:solidFill>
                  <a:srgbClr val="002244"/>
                </a:solidFill>
              </a:rPr>
              <a:t>Do not forget</a:t>
            </a:r>
            <a:r>
              <a:rPr lang="en-US" sz="1800" b="1" dirty="0" smtClean="0">
                <a:solidFill>
                  <a:srgbClr val="002244"/>
                </a:solidFill>
              </a:rPr>
              <a:t>: </a:t>
            </a:r>
          </a:p>
          <a:p>
            <a:pPr algn="l"/>
            <a:r>
              <a:rPr lang="en-US" sz="1800" dirty="0" smtClean="0">
                <a:solidFill>
                  <a:srgbClr val="002244"/>
                </a:solidFill>
              </a:rPr>
              <a:t>It is not about meeting the letter of each law. You have to find the balance and remember the focus is on making content and systems usable. If it is not usable, it is not helpful. </a:t>
            </a:r>
          </a:p>
        </p:txBody>
      </p:sp>
      <p:sp>
        <p:nvSpPr>
          <p:cNvPr id="2" name="Title 1"/>
          <p:cNvSpPr>
            <a:spLocks noGrp="1"/>
          </p:cNvSpPr>
          <p:nvPr>
            <p:ph type="title"/>
          </p:nvPr>
        </p:nvSpPr>
        <p:spPr>
          <a:xfrm>
            <a:off x="457200" y="205978"/>
            <a:ext cx="8229600" cy="879872"/>
          </a:xfrm>
        </p:spPr>
        <p:txBody>
          <a:bodyPr>
            <a:normAutofit/>
          </a:bodyPr>
          <a:lstStyle/>
          <a:p>
            <a:pPr algn="l"/>
            <a:r>
              <a:rPr lang="en-US" b="1" dirty="0">
                <a:solidFill>
                  <a:srgbClr val="002244"/>
                </a:solidFill>
              </a:rPr>
              <a:t>In </a:t>
            </a:r>
            <a:r>
              <a:rPr lang="en-US" b="1" dirty="0" smtClean="0">
                <a:solidFill>
                  <a:srgbClr val="002244"/>
                </a:solidFill>
              </a:rPr>
              <a:t>Summary</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2712248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30480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Link to PowerPoint:</a:t>
            </a:r>
          </a:p>
          <a:p>
            <a:pPr algn="l"/>
            <a:r>
              <a:rPr lang="en-US" sz="1800" dirty="0">
                <a:solidFill>
                  <a:srgbClr val="002244"/>
                </a:solidFill>
                <a:hlinkClick r:id="rId2"/>
              </a:rPr>
              <a:t>https://</a:t>
            </a:r>
            <a:r>
              <a:rPr lang="en-US" sz="1800" dirty="0" smtClean="0">
                <a:solidFill>
                  <a:srgbClr val="002244"/>
                </a:solidFill>
                <a:hlinkClick r:id="rId2"/>
              </a:rPr>
              <a:t>sites.tccd.edu/presentations/heweb18/uad11/heweb18Accessibility.pptx</a:t>
            </a:r>
            <a:r>
              <a:rPr lang="en-US" sz="1800" dirty="0" smtClean="0">
                <a:solidFill>
                  <a:srgbClr val="002244"/>
                </a:solidFill>
              </a:rPr>
              <a:t> </a:t>
            </a:r>
          </a:p>
          <a:p>
            <a:pPr algn="l"/>
            <a:r>
              <a:rPr lang="en-US" sz="1800" b="1" dirty="0" smtClean="0">
                <a:solidFill>
                  <a:srgbClr val="002244"/>
                </a:solidFill>
              </a:rPr>
              <a:t/>
            </a:r>
            <a:br>
              <a:rPr lang="en-US" sz="1800" b="1" dirty="0" smtClean="0">
                <a:solidFill>
                  <a:srgbClr val="002244"/>
                </a:solidFill>
              </a:rPr>
            </a:br>
            <a:r>
              <a:rPr lang="en-US" sz="1800" b="1" dirty="0" smtClean="0">
                <a:solidFill>
                  <a:srgbClr val="002244"/>
                </a:solidFill>
              </a:rPr>
              <a:t>Or </a:t>
            </a:r>
            <a:r>
              <a:rPr lang="en-US" sz="1800" dirty="0">
                <a:solidFill>
                  <a:srgbClr val="002244"/>
                </a:solidFill>
                <a:hlinkClick r:id="rId3"/>
              </a:rPr>
              <a:t>https://</a:t>
            </a:r>
            <a:r>
              <a:rPr lang="en-US" sz="1800" dirty="0" smtClean="0">
                <a:solidFill>
                  <a:srgbClr val="002244"/>
                </a:solidFill>
                <a:hlinkClick r:id="rId3"/>
              </a:rPr>
              <a:t>bit.ly/2yVLktm</a:t>
            </a:r>
            <a:r>
              <a:rPr lang="en-US" sz="1800" dirty="0" smtClean="0">
                <a:solidFill>
                  <a:srgbClr val="002244"/>
                </a:solidFill>
              </a:rPr>
              <a:t> </a:t>
            </a:r>
            <a:endParaRPr lang="en-US" sz="3000" dirty="0" smtClean="0">
              <a:solidFill>
                <a:srgbClr val="002244"/>
              </a:solidFill>
            </a:endParaRPr>
          </a:p>
          <a:p>
            <a:pPr algn="l"/>
            <a:endParaRPr lang="en-US" sz="3000" b="1" dirty="0" smtClean="0">
              <a:solidFill>
                <a:srgbClr val="002244"/>
              </a:solidFill>
            </a:endParaRPr>
          </a:p>
          <a:p>
            <a:pPr algn="l"/>
            <a:r>
              <a:rPr lang="en-US" sz="3000" b="1" dirty="0" smtClean="0">
                <a:solidFill>
                  <a:srgbClr val="002244"/>
                </a:solidFill>
              </a:rPr>
              <a:t>Email</a:t>
            </a:r>
            <a:r>
              <a:rPr lang="en-US" sz="3000" b="1" dirty="0">
                <a:solidFill>
                  <a:srgbClr val="002244"/>
                </a:solidFill>
              </a:rPr>
              <a:t>:</a:t>
            </a:r>
          </a:p>
          <a:p>
            <a:pPr algn="l"/>
            <a:r>
              <a:rPr lang="en-US" sz="1800" dirty="0">
                <a:solidFill>
                  <a:srgbClr val="002244"/>
                </a:solidFill>
              </a:rPr>
              <a:t>robert.heyser@tccd.edu</a:t>
            </a:r>
          </a:p>
          <a:p>
            <a:pPr algn="l"/>
            <a:endParaRPr lang="en-US" sz="1800" dirty="0" smtClean="0">
              <a:solidFill>
                <a:srgbClr val="002244"/>
              </a:solidFill>
            </a:endParaRPr>
          </a:p>
          <a:p>
            <a:pPr algn="l"/>
            <a:r>
              <a:rPr lang="en-US" sz="3000" b="1" dirty="0" smtClean="0">
                <a:solidFill>
                  <a:srgbClr val="002244"/>
                </a:solidFill>
              </a:rPr>
              <a:t>Twitter</a:t>
            </a:r>
            <a:r>
              <a:rPr lang="en-US" sz="1800" b="1" dirty="0" smtClean="0">
                <a:solidFill>
                  <a:srgbClr val="002244"/>
                </a:solidFill>
              </a:rPr>
              <a:t>: </a:t>
            </a:r>
          </a:p>
          <a:p>
            <a:pPr algn="l"/>
            <a:r>
              <a:rPr lang="en-US" sz="1800" dirty="0" smtClean="0">
                <a:solidFill>
                  <a:srgbClr val="002244"/>
                </a:solidFill>
              </a:rPr>
              <a:t>@</a:t>
            </a:r>
            <a:r>
              <a:rPr lang="en-US" sz="1800" dirty="0" err="1" smtClean="0">
                <a:solidFill>
                  <a:srgbClr val="002244"/>
                </a:solidFill>
              </a:rPr>
              <a:t>robertheyser</a:t>
            </a:r>
            <a:endParaRPr lang="en-US" sz="1800" dirty="0" smtClean="0">
              <a:solidFill>
                <a:srgbClr val="002244"/>
              </a:solidFill>
            </a:endParaRPr>
          </a:p>
        </p:txBody>
      </p:sp>
      <p:sp>
        <p:nvSpPr>
          <p:cNvPr id="2" name="Title 1"/>
          <p:cNvSpPr>
            <a:spLocks noGrp="1"/>
          </p:cNvSpPr>
          <p:nvPr>
            <p:ph type="title"/>
          </p:nvPr>
        </p:nvSpPr>
        <p:spPr>
          <a:xfrm>
            <a:off x="457200" y="205978"/>
            <a:ext cx="8229600" cy="879872"/>
          </a:xfrm>
        </p:spPr>
        <p:txBody>
          <a:bodyPr>
            <a:normAutofit/>
          </a:bodyPr>
          <a:lstStyle/>
          <a:p>
            <a:r>
              <a:rPr lang="en-US" b="1" dirty="0">
                <a:solidFill>
                  <a:srgbClr val="002244"/>
                </a:solidFill>
              </a:rPr>
              <a:t>Thank You</a:t>
            </a:r>
            <a:r>
              <a:rPr lang="en-US" b="1" dirty="0" smtClean="0">
                <a:solidFill>
                  <a:srgbClr val="002244"/>
                </a:solidFill>
              </a:rPr>
              <a:t>!</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2653456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33944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What we’ll define: </a:t>
            </a:r>
          </a:p>
          <a:p>
            <a:pPr algn="l"/>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ADA</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Section 504 and Section 508</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WCAG</a:t>
            </a:r>
            <a:endParaRPr lang="en-US" sz="1800" b="1" dirty="0" smtClean="0">
              <a:solidFill>
                <a:srgbClr val="002244"/>
              </a:solidFill>
            </a:endParaRPr>
          </a:p>
        </p:txBody>
      </p:sp>
      <p:sp>
        <p:nvSpPr>
          <p:cNvPr id="7" name="Title 6"/>
          <p:cNvSpPr>
            <a:spLocks noGrp="1"/>
          </p:cNvSpPr>
          <p:nvPr>
            <p:ph type="title"/>
          </p:nvPr>
        </p:nvSpPr>
        <p:spPr>
          <a:xfrm>
            <a:off x="457200" y="320278"/>
            <a:ext cx="8229600" cy="879872"/>
          </a:xfrm>
        </p:spPr>
        <p:txBody>
          <a:bodyPr>
            <a:normAutofit/>
          </a:bodyPr>
          <a:lstStyle/>
          <a:p>
            <a:pPr algn="l"/>
            <a:r>
              <a:rPr lang="en-US" b="1" dirty="0">
                <a:solidFill>
                  <a:srgbClr val="002244"/>
                </a:solidFill>
              </a:rPr>
              <a:t>Definition Time</a:t>
            </a:r>
            <a:r>
              <a:rPr lang="en-US" b="1" dirty="0" smtClean="0">
                <a:solidFill>
                  <a:srgbClr val="002244"/>
                </a:solidFill>
              </a:rPr>
              <a:t>!</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1437726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895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ADA Definition </a:t>
            </a:r>
          </a:p>
          <a:p>
            <a:pPr algn="l"/>
            <a:r>
              <a:rPr lang="en-US" sz="1800" dirty="0">
                <a:solidFill>
                  <a:srgbClr val="002244"/>
                </a:solidFill>
              </a:rPr>
              <a:t>"</a:t>
            </a:r>
            <a:r>
              <a:rPr lang="en-US" sz="1800" dirty="0" smtClean="0">
                <a:solidFill>
                  <a:srgbClr val="002244"/>
                </a:solidFill>
              </a:rPr>
              <a:t>The </a:t>
            </a:r>
            <a:r>
              <a:rPr lang="en-US" sz="1800" dirty="0">
                <a:solidFill>
                  <a:srgbClr val="002244"/>
                </a:solidFill>
              </a:rPr>
              <a:t>Americans with Disabilities Act (ADA) was signed into law on July 26, 1990, by President George H.W. Bush. The ADA is one of America's most comprehensive pieces of civil rights legislation that prohibits discrimination and guarantees that people with disabilities have the same opportunities as everyone else to participate in the mainstream of American life -- to enjoy employment opportunities, to purchase goods and services, and to participate in State and local government programs and services. Modeled after the Civil Rights Act of 1964, which prohibits discrimination on the basis of race, color, religion, sex, or national origin – and Section 504 of the Rehabilitation Act of 1973 -- the ADA is an "equal opportunity" law for people with disabilities.</a:t>
            </a:r>
          </a:p>
          <a:p>
            <a:pPr algn="l"/>
            <a:endParaRPr lang="en-US" sz="1800" dirty="0">
              <a:solidFill>
                <a:srgbClr val="002244"/>
              </a:solidFill>
            </a:endParaRPr>
          </a:p>
          <a:p>
            <a:pPr algn="l"/>
            <a:r>
              <a:rPr lang="en-US" sz="1800" dirty="0">
                <a:solidFill>
                  <a:srgbClr val="002244"/>
                </a:solidFill>
              </a:rPr>
              <a:t>To be protected by the ADA, one must have a disability, which is defined by the ADA as a physical or mental impairment that substantially limits one or more major life activities, a person who has a history or record of such an impairment, or a person who is perceived by others as having such an impairment. The ADA does not specifically name all of the impairments that are </a:t>
            </a:r>
            <a:r>
              <a:rPr lang="en-US" sz="1800" dirty="0" smtClean="0">
                <a:solidFill>
                  <a:srgbClr val="002244"/>
                </a:solidFill>
              </a:rPr>
              <a:t>covered.” </a:t>
            </a:r>
            <a:r>
              <a:rPr lang="en-US" sz="1800" baseline="30000" dirty="0" smtClean="0">
                <a:solidFill>
                  <a:srgbClr val="002244"/>
                </a:solidFill>
              </a:rPr>
              <a:t>1</a:t>
            </a:r>
          </a:p>
        </p:txBody>
      </p:sp>
      <p:sp>
        <p:nvSpPr>
          <p:cNvPr id="3" name="Title 2"/>
          <p:cNvSpPr>
            <a:spLocks noGrp="1"/>
          </p:cNvSpPr>
          <p:nvPr>
            <p:ph type="title"/>
          </p:nvPr>
        </p:nvSpPr>
        <p:spPr>
          <a:xfrm>
            <a:off x="457200" y="320822"/>
            <a:ext cx="8229600" cy="879872"/>
          </a:xfrm>
        </p:spPr>
        <p:txBody>
          <a:bodyPr>
            <a:normAutofit/>
          </a:bodyPr>
          <a:lstStyle/>
          <a:p>
            <a:pPr algn="l"/>
            <a:r>
              <a:rPr lang="en-US" b="1" dirty="0">
                <a:solidFill>
                  <a:srgbClr val="002244"/>
                </a:solidFill>
              </a:rPr>
              <a:t>What is ADA</a:t>
            </a:r>
            <a:r>
              <a:rPr lang="en-US" b="1" dirty="0" smtClean="0">
                <a:solidFill>
                  <a:srgbClr val="002244"/>
                </a:solidFill>
              </a:rPr>
              <a:t>?</a:t>
            </a:r>
            <a:endParaRPr lang="en-US" dirty="0"/>
          </a:p>
        </p:txBody>
      </p:sp>
      <p:sp>
        <p:nvSpPr>
          <p:cNvPr id="2" name="Footer Placeholder 1"/>
          <p:cNvSpPr>
            <a:spLocks noGrp="1"/>
          </p:cNvSpPr>
          <p:nvPr>
            <p:ph type="ftr" sz="quarter" idx="11"/>
          </p:nvPr>
        </p:nvSpPr>
        <p:spPr>
          <a:xfrm>
            <a:off x="457200" y="4095750"/>
            <a:ext cx="5410200" cy="376237"/>
          </a:xfrm>
        </p:spPr>
        <p:txBody>
          <a:bodyPr/>
          <a:lstStyle/>
          <a:p>
            <a:pPr algn="l"/>
            <a:r>
              <a:rPr lang="en-US" baseline="30000" dirty="0" smtClean="0"/>
              <a:t>1</a:t>
            </a:r>
            <a:r>
              <a:rPr lang="en-US" dirty="0" smtClean="0"/>
              <a:t> - Source: https://www.ada.gov/ada_intro.htm</a:t>
            </a:r>
            <a:endParaRPr lang="en-US" dirty="0"/>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50220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95632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Section 504</a:t>
            </a:r>
          </a:p>
          <a:p>
            <a:pPr algn="l"/>
            <a:r>
              <a:rPr lang="en-US" sz="1800" dirty="0">
                <a:solidFill>
                  <a:srgbClr val="002244"/>
                </a:solidFill>
              </a:rPr>
              <a:t>"Section 504 of the Rehabilitation Act is a civil rights law. It was the first civil rights legislation in the United States designed to protect individuals with disabilities from discrimination based on their disability status. The nondiscrimination requirements of the law apply to employers and organizations that receive federal financial assistance. This statute was intended to prevent intentional or unintentional discrimination based on a person's disability. Included as an amendment to the Rehabilitation Act of 1973, the message of this section is concise; Section 504, 29 U.S.C.§794, states:</a:t>
            </a:r>
          </a:p>
          <a:p>
            <a:pPr algn="l"/>
            <a:endParaRPr lang="en-US" sz="1800" dirty="0">
              <a:solidFill>
                <a:srgbClr val="002244"/>
              </a:solidFill>
            </a:endParaRPr>
          </a:p>
          <a:p>
            <a:pPr algn="l"/>
            <a:r>
              <a:rPr lang="en-US" sz="1800" dirty="0">
                <a:solidFill>
                  <a:srgbClr val="002244"/>
                </a:solidFill>
              </a:rPr>
              <a:t>No otherwise qualified individual with a disability in the United States... shall, solely by reason of her or his disability, be excluded from participation in, be denied the benefits of, or be subjected to discrimination under any program or activity receiving Federal financial assistance.</a:t>
            </a:r>
          </a:p>
          <a:p>
            <a:pPr algn="l"/>
            <a:endParaRPr lang="en-US" sz="1800" dirty="0">
              <a:solidFill>
                <a:srgbClr val="002244"/>
              </a:solidFill>
            </a:endParaRPr>
          </a:p>
          <a:p>
            <a:pPr algn="l"/>
            <a:r>
              <a:rPr lang="en-US" sz="1800" dirty="0">
                <a:solidFill>
                  <a:srgbClr val="002244"/>
                </a:solidFill>
              </a:rPr>
              <a:t>Therefore, programs receiving federal funds may not discriminate against those with disabilities based on their disability status. All government agencies, federally-funded projects, K-12 schools, postsecondary entities (state colleges, universities, and vocational training schools) fall into this category</a:t>
            </a:r>
            <a:r>
              <a:rPr lang="en-US" sz="1800" dirty="0" smtClean="0">
                <a:solidFill>
                  <a:srgbClr val="002244"/>
                </a:solidFill>
              </a:rPr>
              <a:t>.” </a:t>
            </a:r>
            <a:endParaRPr lang="en-US" sz="1800" baseline="30000" dirty="0" smtClean="0">
              <a:solidFill>
                <a:srgbClr val="002244"/>
              </a:solidFill>
            </a:endParaRPr>
          </a:p>
          <a:p>
            <a:pPr algn="l"/>
            <a:endParaRPr lang="en-US" sz="1800" baseline="30000" dirty="0">
              <a:solidFill>
                <a:srgbClr val="002244"/>
              </a:solidFill>
            </a:endParaRPr>
          </a:p>
          <a:p>
            <a:pPr algn="l"/>
            <a:r>
              <a:rPr lang="en-US" sz="3000" b="1" dirty="0">
                <a:solidFill>
                  <a:srgbClr val="002244"/>
                </a:solidFill>
              </a:rPr>
              <a:t>Section </a:t>
            </a:r>
            <a:r>
              <a:rPr lang="en-US" sz="3000" b="1" dirty="0" smtClean="0">
                <a:solidFill>
                  <a:srgbClr val="002244"/>
                </a:solidFill>
              </a:rPr>
              <a:t>508</a:t>
            </a:r>
            <a:endParaRPr lang="en-US" sz="3000" b="1" dirty="0">
              <a:solidFill>
                <a:srgbClr val="002244"/>
              </a:solidFill>
            </a:endParaRPr>
          </a:p>
          <a:p>
            <a:pPr algn="l"/>
            <a:r>
              <a:rPr lang="en-US" sz="1800" dirty="0">
                <a:solidFill>
                  <a:srgbClr val="002244"/>
                </a:solidFill>
              </a:rPr>
              <a:t>"The Reauthorized Rehabilitation Act of 1998 included amendments to Section 508 of the Act. This section bars the Federal government from procuring electronic and information technology (E&amp;IT) goods and services that are not fully accessible to those with disabilities. This would include the services of web design since the Internet was specifically mentioned.</a:t>
            </a:r>
          </a:p>
          <a:p>
            <a:pPr algn="l"/>
            <a:endParaRPr lang="en-US" sz="1800" dirty="0">
              <a:solidFill>
                <a:srgbClr val="002244"/>
              </a:solidFill>
            </a:endParaRPr>
          </a:p>
          <a:p>
            <a:pPr algn="l"/>
            <a:r>
              <a:rPr lang="en-US" sz="1800" dirty="0">
                <a:solidFill>
                  <a:srgbClr val="002244"/>
                </a:solidFill>
              </a:rPr>
              <a:t>Section 508 directed the Access Board (The Architectural, and Transportation Barriers Compliance Board) to create binding, enforceable standards that clearly outline and identify specifically what the federal government means by "accessible" electronic and information technology </a:t>
            </a:r>
            <a:r>
              <a:rPr lang="en-US" sz="1800" dirty="0" smtClean="0">
                <a:solidFill>
                  <a:srgbClr val="002244"/>
                </a:solidFill>
              </a:rPr>
              <a:t>products.” </a:t>
            </a:r>
            <a:r>
              <a:rPr lang="en-US" sz="1800" baseline="30000" dirty="0" smtClean="0">
                <a:solidFill>
                  <a:srgbClr val="002244"/>
                </a:solidFill>
              </a:rPr>
              <a:t>1</a:t>
            </a:r>
            <a:endParaRPr lang="en-US" sz="1800" baseline="30000" dirty="0">
              <a:solidFill>
                <a:srgbClr val="002244"/>
              </a:solidFill>
            </a:endParaRPr>
          </a:p>
          <a:p>
            <a:pPr algn="l"/>
            <a:endParaRPr lang="en-US" sz="1800" baseline="30000" dirty="0" smtClean="0">
              <a:solidFill>
                <a:srgbClr val="002244"/>
              </a:solidFill>
            </a:endParaRPr>
          </a:p>
        </p:txBody>
      </p:sp>
      <p:sp>
        <p:nvSpPr>
          <p:cNvPr id="3" name="Title 2"/>
          <p:cNvSpPr>
            <a:spLocks noGrp="1"/>
          </p:cNvSpPr>
          <p:nvPr>
            <p:ph type="title"/>
          </p:nvPr>
        </p:nvSpPr>
        <p:spPr>
          <a:xfrm>
            <a:off x="457200" y="205978"/>
            <a:ext cx="8077200" cy="879872"/>
          </a:xfrm>
        </p:spPr>
        <p:txBody>
          <a:bodyPr>
            <a:noAutofit/>
          </a:bodyPr>
          <a:lstStyle/>
          <a:p>
            <a:pPr algn="l"/>
            <a:r>
              <a:rPr lang="en-US" sz="2800" b="1" dirty="0">
                <a:solidFill>
                  <a:srgbClr val="002244"/>
                </a:solidFill>
              </a:rPr>
              <a:t>What are Sections 504 and 508 of the Rehabilitation Act</a:t>
            </a:r>
            <a:r>
              <a:rPr lang="en-US" sz="2800" b="1" dirty="0" smtClean="0">
                <a:solidFill>
                  <a:srgbClr val="002244"/>
                </a:solidFill>
              </a:rPr>
              <a:t>?</a:t>
            </a:r>
            <a:endParaRPr lang="en-US" sz="2800" dirty="0"/>
          </a:p>
        </p:txBody>
      </p:sp>
      <p:sp>
        <p:nvSpPr>
          <p:cNvPr id="2" name="Footer Placeholder 1"/>
          <p:cNvSpPr>
            <a:spLocks noGrp="1"/>
          </p:cNvSpPr>
          <p:nvPr>
            <p:ph type="ftr" sz="quarter" idx="11"/>
          </p:nvPr>
        </p:nvSpPr>
        <p:spPr>
          <a:xfrm>
            <a:off x="457200" y="4100513"/>
            <a:ext cx="5562600" cy="376237"/>
          </a:xfrm>
        </p:spPr>
        <p:txBody>
          <a:bodyPr/>
          <a:lstStyle/>
          <a:p>
            <a:pPr algn="l"/>
            <a:endParaRPr lang="en-US" baseline="30000" dirty="0" smtClean="0"/>
          </a:p>
          <a:p>
            <a:pPr algn="l"/>
            <a:endParaRPr lang="en-US" baseline="30000" dirty="0"/>
          </a:p>
          <a:p>
            <a:pPr algn="l"/>
            <a:r>
              <a:rPr lang="en-US" baseline="30000" dirty="0" smtClean="0"/>
              <a:t>1</a:t>
            </a:r>
            <a:r>
              <a:rPr lang="en-US" dirty="0" smtClean="0"/>
              <a:t> - Source</a:t>
            </a:r>
            <a:r>
              <a:rPr lang="en-US" dirty="0"/>
              <a:t>: https://webaim.org/articles/laws/usa/rehab</a:t>
            </a:r>
            <a:endParaRPr lang="en-US" dirty="0" smtClean="0"/>
          </a:p>
          <a:p>
            <a:pPr algn="l"/>
            <a:endParaRPr lang="en-US" dirty="0"/>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262175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8956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WCAG Definition </a:t>
            </a:r>
          </a:p>
          <a:p>
            <a:pPr algn="l"/>
            <a:r>
              <a:rPr lang="en-US" sz="1800" dirty="0">
                <a:solidFill>
                  <a:srgbClr val="002244"/>
                </a:solidFill>
              </a:rPr>
              <a:t>"Web Content Accessibility Guidelines (WCAG) is developed through the W3C process in cooperation with individuals and organizations around the world, with a goal of providing a single shared standard for web content accessibility that meets the needs of individuals, organizations, and governments </a:t>
            </a:r>
            <a:r>
              <a:rPr lang="en-US" sz="1800" dirty="0" smtClean="0">
                <a:solidFill>
                  <a:srgbClr val="002244"/>
                </a:solidFill>
              </a:rPr>
              <a:t>internationally.” </a:t>
            </a:r>
          </a:p>
          <a:p>
            <a:pPr algn="l"/>
            <a:endParaRPr lang="en-US" sz="1800" baseline="30000" dirty="0" smtClean="0">
              <a:solidFill>
                <a:srgbClr val="002244"/>
              </a:solidFill>
            </a:endParaRPr>
          </a:p>
          <a:p>
            <a:pPr algn="l"/>
            <a:r>
              <a:rPr lang="en-US" sz="1800" dirty="0" smtClean="0">
                <a:solidFill>
                  <a:srgbClr val="002244"/>
                </a:solidFill>
              </a:rPr>
              <a:t>WCAG </a:t>
            </a:r>
            <a:r>
              <a:rPr lang="en-US" sz="1800" dirty="0">
                <a:solidFill>
                  <a:srgbClr val="002244"/>
                </a:solidFill>
              </a:rPr>
              <a:t>is primarily intended for:</a:t>
            </a:r>
          </a:p>
          <a:p>
            <a:pPr algn="l"/>
            <a:endParaRPr lang="en-US" sz="1800" dirty="0">
              <a:solidFill>
                <a:srgbClr val="002244"/>
              </a:solidFill>
            </a:endParaRPr>
          </a:p>
          <a:p>
            <a:pPr marL="285750" indent="-285750" algn="l">
              <a:buFont typeface="Arial" panose="020B0604020202020204" pitchFamily="34" charset="0"/>
              <a:buChar char="•"/>
            </a:pPr>
            <a:r>
              <a:rPr lang="en-US" sz="1800" dirty="0">
                <a:solidFill>
                  <a:srgbClr val="002244"/>
                </a:solidFill>
              </a:rPr>
              <a:t>Web content developers (page authors, site designers, etc.)</a:t>
            </a:r>
          </a:p>
          <a:p>
            <a:pPr marL="285750" indent="-285750" algn="l">
              <a:buFont typeface="Arial" panose="020B0604020202020204" pitchFamily="34" charset="0"/>
              <a:buChar char="•"/>
            </a:pPr>
            <a:r>
              <a:rPr lang="en-US" sz="1800" dirty="0">
                <a:solidFill>
                  <a:srgbClr val="002244"/>
                </a:solidFill>
              </a:rPr>
              <a:t>Web authoring tool developers</a:t>
            </a:r>
          </a:p>
          <a:p>
            <a:pPr marL="285750" indent="-285750" algn="l">
              <a:buFont typeface="Arial" panose="020B0604020202020204" pitchFamily="34" charset="0"/>
              <a:buChar char="•"/>
            </a:pPr>
            <a:r>
              <a:rPr lang="en-US" sz="1800" dirty="0">
                <a:solidFill>
                  <a:srgbClr val="002244"/>
                </a:solidFill>
              </a:rPr>
              <a:t>Web accessibility evaluation tool developers</a:t>
            </a:r>
          </a:p>
          <a:p>
            <a:pPr marL="285750" indent="-285750" algn="l">
              <a:buFont typeface="Arial" panose="020B0604020202020204" pitchFamily="34" charset="0"/>
              <a:buChar char="•"/>
            </a:pPr>
            <a:r>
              <a:rPr lang="en-US" sz="1800" dirty="0">
                <a:solidFill>
                  <a:srgbClr val="002244"/>
                </a:solidFill>
              </a:rPr>
              <a:t>Others who want or need a standard for web accessibility, including for mobile </a:t>
            </a:r>
            <a:r>
              <a:rPr lang="en-US" sz="1800" dirty="0" smtClean="0">
                <a:solidFill>
                  <a:srgbClr val="002244"/>
                </a:solidFill>
              </a:rPr>
              <a:t>accessibility</a:t>
            </a:r>
          </a:p>
          <a:p>
            <a:pPr marL="285750" indent="-285750" algn="l">
              <a:buFont typeface="Arial" panose="020B0604020202020204" pitchFamily="34" charset="0"/>
              <a:buChar char="•"/>
            </a:pPr>
            <a:endParaRPr lang="en-US" sz="1800" dirty="0">
              <a:solidFill>
                <a:srgbClr val="002244"/>
              </a:solidFill>
            </a:endParaRPr>
          </a:p>
          <a:p>
            <a:pPr algn="l"/>
            <a:r>
              <a:rPr lang="en-US" sz="1800" dirty="0">
                <a:solidFill>
                  <a:srgbClr val="002244"/>
                </a:solidFill>
              </a:rPr>
              <a:t>Related resources are intended to meet the needs of many different people, including policy makers, managers, researchers, and others.</a:t>
            </a:r>
          </a:p>
          <a:p>
            <a:pPr algn="l"/>
            <a:endParaRPr lang="en-US" sz="1800" dirty="0">
              <a:solidFill>
                <a:srgbClr val="002244"/>
              </a:solidFill>
            </a:endParaRPr>
          </a:p>
          <a:p>
            <a:pPr algn="l"/>
            <a:r>
              <a:rPr lang="en-US" sz="1800" dirty="0">
                <a:solidFill>
                  <a:srgbClr val="002244"/>
                </a:solidFill>
              </a:rPr>
              <a:t>WCAG is a technical standard, not an introduction to accessibility</a:t>
            </a:r>
            <a:r>
              <a:rPr lang="en-US" sz="1800" dirty="0" smtClean="0">
                <a:solidFill>
                  <a:srgbClr val="002244"/>
                </a:solidFill>
              </a:rPr>
              <a:t>. </a:t>
            </a:r>
            <a:r>
              <a:rPr lang="en-US" sz="1800" baseline="30000" dirty="0" smtClean="0">
                <a:solidFill>
                  <a:srgbClr val="002244"/>
                </a:solidFill>
              </a:rPr>
              <a:t>1</a:t>
            </a: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What is WCAG</a:t>
            </a:r>
            <a:r>
              <a:rPr lang="en-US" b="1" dirty="0" smtClean="0">
                <a:solidFill>
                  <a:srgbClr val="002244"/>
                </a:solidFill>
              </a:rPr>
              <a:t>?</a:t>
            </a:r>
            <a:endParaRPr lang="en-US" dirty="0"/>
          </a:p>
        </p:txBody>
      </p:sp>
      <p:sp>
        <p:nvSpPr>
          <p:cNvPr id="2" name="Footer Placeholder 1"/>
          <p:cNvSpPr>
            <a:spLocks noGrp="1"/>
          </p:cNvSpPr>
          <p:nvPr>
            <p:ph type="ftr" sz="quarter" idx="11"/>
          </p:nvPr>
        </p:nvSpPr>
        <p:spPr>
          <a:xfrm>
            <a:off x="444137" y="4085409"/>
            <a:ext cx="5562600" cy="335757"/>
          </a:xfrm>
        </p:spPr>
        <p:txBody>
          <a:bodyPr/>
          <a:lstStyle/>
          <a:p>
            <a:pPr algn="l"/>
            <a:r>
              <a:rPr lang="en-US" baseline="30000" dirty="0" smtClean="0"/>
              <a:t>1</a:t>
            </a:r>
            <a:r>
              <a:rPr lang="en-US" dirty="0" smtClean="0"/>
              <a:t> - Source</a:t>
            </a:r>
            <a:r>
              <a:rPr lang="en-US" dirty="0"/>
              <a:t>: https://www.w3.org/WAI/standards-guidelines/wcag/#intro</a:t>
            </a:r>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4161575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971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Well – it depends. </a:t>
            </a:r>
          </a:p>
          <a:p>
            <a:pPr algn="l"/>
            <a:r>
              <a:rPr lang="en-US" sz="1800" dirty="0" smtClean="0">
                <a:solidFill>
                  <a:srgbClr val="002244"/>
                </a:solidFill>
              </a:rPr>
              <a:t>Some quick questions to consider:</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Are you a public or private institution?</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Does your state have laws on accessibility? If they do, what do they require?</a:t>
            </a:r>
            <a:endParaRPr lang="en-US" sz="1800" b="1" dirty="0" smtClean="0">
              <a:solidFill>
                <a:srgbClr val="002244"/>
              </a:solidFill>
            </a:endParaRPr>
          </a:p>
          <a:p>
            <a:pPr lvl="1" algn="l">
              <a:buFont typeface="Arial" pitchFamily="34" charset="0"/>
              <a:buChar char="•"/>
            </a:pPr>
            <a:r>
              <a:rPr lang="en-US" sz="1800" b="1" dirty="0" smtClean="0">
                <a:solidFill>
                  <a:srgbClr val="002244"/>
                </a:solidFill>
              </a:rPr>
              <a:t> </a:t>
            </a:r>
            <a:r>
              <a:rPr lang="en-US" sz="1800" dirty="0" smtClean="0">
                <a:solidFill>
                  <a:srgbClr val="002244"/>
                </a:solidFill>
              </a:rPr>
              <a:t>Do you receive any kind of federal funding?</a:t>
            </a:r>
          </a:p>
          <a:p>
            <a:pPr lvl="1" algn="l"/>
            <a:r>
              <a:rPr lang="en-US" sz="1800" b="1" dirty="0" smtClean="0">
                <a:solidFill>
                  <a:srgbClr val="002244"/>
                </a:solidFill>
              </a:rPr>
              <a:t> </a:t>
            </a:r>
          </a:p>
        </p:txBody>
      </p:sp>
      <p:sp>
        <p:nvSpPr>
          <p:cNvPr id="2" name="Title 1"/>
          <p:cNvSpPr>
            <a:spLocks noGrp="1"/>
          </p:cNvSpPr>
          <p:nvPr>
            <p:ph type="title"/>
          </p:nvPr>
        </p:nvSpPr>
        <p:spPr>
          <a:xfrm>
            <a:off x="457200" y="205978"/>
            <a:ext cx="8229600" cy="879872"/>
          </a:xfrm>
        </p:spPr>
        <p:txBody>
          <a:bodyPr>
            <a:normAutofit/>
          </a:bodyPr>
          <a:lstStyle/>
          <a:p>
            <a:pPr algn="l"/>
            <a:r>
              <a:rPr lang="en-US" b="1" dirty="0">
                <a:solidFill>
                  <a:srgbClr val="002244"/>
                </a:solidFill>
              </a:rPr>
              <a:t>What Laws Apply to Me</a:t>
            </a:r>
            <a:r>
              <a:rPr lang="en-US" b="1" dirty="0" smtClean="0">
                <a:solidFill>
                  <a:srgbClr val="002244"/>
                </a:solidFill>
              </a:rPr>
              <a:t>?</a:t>
            </a:r>
            <a:endParaRPr lang="en-US" dirty="0"/>
          </a:p>
        </p:txBody>
      </p:sp>
      <p:sp>
        <p:nvSpPr>
          <p:cNvPr id="4" name="TextBox 3"/>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67438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49"/>
            <a:ext cx="8229600" cy="2971799"/>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a:solidFill>
                  <a:srgbClr val="002244"/>
                </a:solidFill>
              </a:rPr>
              <a:t>A breakdown by law. </a:t>
            </a:r>
          </a:p>
          <a:p>
            <a:pPr algn="l"/>
            <a:r>
              <a:rPr lang="en-US" sz="1800" dirty="0" smtClean="0">
                <a:solidFill>
                  <a:srgbClr val="002244"/>
                </a:solidFill>
              </a:rPr>
              <a:t>Summaries of who the laws apply to:</a:t>
            </a:r>
            <a:endParaRPr lang="en-US" sz="1800" b="1" dirty="0" smtClean="0">
              <a:solidFill>
                <a:srgbClr val="002244"/>
              </a:solidFill>
            </a:endParaRPr>
          </a:p>
          <a:p>
            <a:pPr lvl="1" algn="l">
              <a:buFont typeface="Arial" pitchFamily="34" charset="0"/>
              <a:buChar char="•"/>
            </a:pPr>
            <a:r>
              <a:rPr lang="en-US" sz="1800" b="1" dirty="0">
                <a:solidFill>
                  <a:srgbClr val="002244"/>
                </a:solidFill>
              </a:rPr>
              <a:t>ADA</a:t>
            </a:r>
            <a:r>
              <a:rPr lang="en-US" sz="1800" dirty="0">
                <a:solidFill>
                  <a:srgbClr val="002244"/>
                </a:solidFill>
              </a:rPr>
              <a:t> - Municipal and state offices and facilities; museums; libraries; schools, colleges </a:t>
            </a:r>
            <a:r>
              <a:rPr lang="en-US" sz="1800" dirty="0" smtClean="0">
                <a:solidFill>
                  <a:srgbClr val="002244"/>
                </a:solidFill>
              </a:rPr>
              <a:t>and </a:t>
            </a:r>
            <a:r>
              <a:rPr lang="en-US" sz="1800" dirty="0">
                <a:solidFill>
                  <a:srgbClr val="002244"/>
                </a:solidFill>
              </a:rPr>
              <a:t>universities; theaters </a:t>
            </a:r>
            <a:r>
              <a:rPr lang="en-US" sz="1800" dirty="0" smtClean="0">
                <a:solidFill>
                  <a:srgbClr val="002244"/>
                </a:solidFill>
              </a:rPr>
              <a:t>and </a:t>
            </a:r>
            <a:r>
              <a:rPr lang="en-US" sz="1800" dirty="0">
                <a:solidFill>
                  <a:srgbClr val="002244"/>
                </a:solidFill>
              </a:rPr>
              <a:t>cinemas; convention centers </a:t>
            </a:r>
            <a:r>
              <a:rPr lang="en-US" sz="1800" dirty="0" smtClean="0">
                <a:solidFill>
                  <a:srgbClr val="002244"/>
                </a:solidFill>
              </a:rPr>
              <a:t>and </a:t>
            </a:r>
            <a:r>
              <a:rPr lang="en-US" sz="1800" dirty="0">
                <a:solidFill>
                  <a:srgbClr val="002244"/>
                </a:solidFill>
              </a:rPr>
              <a:t>arenas; train stations </a:t>
            </a:r>
            <a:r>
              <a:rPr lang="en-US" sz="1800" dirty="0" smtClean="0">
                <a:solidFill>
                  <a:srgbClr val="002244"/>
                </a:solidFill>
              </a:rPr>
              <a:t>and </a:t>
            </a:r>
            <a:r>
              <a:rPr lang="en-US" sz="1800" dirty="0">
                <a:solidFill>
                  <a:srgbClr val="002244"/>
                </a:solidFill>
              </a:rPr>
              <a:t>airports; hotels; parks; hospitals and clinics; pharmacies; restaurants; retail stores </a:t>
            </a:r>
            <a:r>
              <a:rPr lang="en-US" sz="1800" dirty="0" smtClean="0">
                <a:solidFill>
                  <a:srgbClr val="002244"/>
                </a:solidFill>
              </a:rPr>
              <a:t>and </a:t>
            </a:r>
            <a:r>
              <a:rPr lang="en-US" sz="1800" dirty="0">
                <a:solidFill>
                  <a:srgbClr val="002244"/>
                </a:solidFill>
              </a:rPr>
              <a:t>malls; day care facilities; potentially, online services or products that are made publicly available.</a:t>
            </a:r>
          </a:p>
          <a:p>
            <a:pPr lvl="1" algn="l">
              <a:buFont typeface="Arial" pitchFamily="34" charset="0"/>
              <a:buChar char="•"/>
            </a:pPr>
            <a:r>
              <a:rPr lang="en-US" sz="1800" b="1" dirty="0">
                <a:solidFill>
                  <a:srgbClr val="002244"/>
                </a:solidFill>
              </a:rPr>
              <a:t>Sections 504 and </a:t>
            </a:r>
            <a:r>
              <a:rPr lang="en-US" sz="1800" b="1" dirty="0" smtClean="0">
                <a:solidFill>
                  <a:srgbClr val="002244"/>
                </a:solidFill>
              </a:rPr>
              <a:t>508</a:t>
            </a:r>
            <a:r>
              <a:rPr lang="en-US" sz="1800" dirty="0" smtClean="0">
                <a:solidFill>
                  <a:srgbClr val="002244"/>
                </a:solidFill>
              </a:rPr>
              <a:t> - </a:t>
            </a:r>
            <a:r>
              <a:rPr lang="en-US" sz="1800" dirty="0">
                <a:solidFill>
                  <a:srgbClr val="002244"/>
                </a:solidFill>
              </a:rPr>
              <a:t>US federal offices and all their digital or physical services and communications; organizations that receive federal funding; universities or colleges that receive federal grants</a:t>
            </a:r>
            <a:r>
              <a:rPr lang="en-US" sz="1800" dirty="0" smtClean="0">
                <a:solidFill>
                  <a:srgbClr val="002244"/>
                </a:solidFill>
              </a:rPr>
              <a:t>. </a:t>
            </a:r>
            <a:r>
              <a:rPr lang="en-US" sz="1800" baseline="30000" dirty="0" smtClean="0">
                <a:solidFill>
                  <a:srgbClr val="002244"/>
                </a:solidFill>
              </a:rPr>
              <a:t>1</a:t>
            </a:r>
            <a:endParaRPr lang="en-US" sz="1800" baseline="30000" dirty="0">
              <a:solidFill>
                <a:srgbClr val="002244"/>
              </a:solidFill>
            </a:endParaRPr>
          </a:p>
        </p:txBody>
      </p:sp>
      <p:sp>
        <p:nvSpPr>
          <p:cNvPr id="3" name="Title 2"/>
          <p:cNvSpPr>
            <a:spLocks noGrp="1"/>
          </p:cNvSpPr>
          <p:nvPr>
            <p:ph type="title"/>
          </p:nvPr>
        </p:nvSpPr>
        <p:spPr>
          <a:xfrm>
            <a:off x="457200" y="205978"/>
            <a:ext cx="8229600" cy="879872"/>
          </a:xfrm>
        </p:spPr>
        <p:txBody>
          <a:bodyPr>
            <a:normAutofit/>
          </a:bodyPr>
          <a:lstStyle/>
          <a:p>
            <a:pPr algn="l"/>
            <a:r>
              <a:rPr lang="en-US" b="1" dirty="0">
                <a:solidFill>
                  <a:srgbClr val="002244"/>
                </a:solidFill>
              </a:rPr>
              <a:t>What Laws Apply to Me</a:t>
            </a:r>
            <a:r>
              <a:rPr lang="en-US" b="1" dirty="0" smtClean="0">
                <a:solidFill>
                  <a:srgbClr val="002244"/>
                </a:solidFill>
              </a:rPr>
              <a:t>?</a:t>
            </a:r>
            <a:endParaRPr lang="en-US" dirty="0"/>
          </a:p>
        </p:txBody>
      </p:sp>
      <p:sp>
        <p:nvSpPr>
          <p:cNvPr id="2" name="Footer Placeholder 1"/>
          <p:cNvSpPr>
            <a:spLocks noGrp="1"/>
          </p:cNvSpPr>
          <p:nvPr>
            <p:ph type="ftr" sz="quarter" idx="11"/>
          </p:nvPr>
        </p:nvSpPr>
        <p:spPr>
          <a:xfrm>
            <a:off x="457199" y="4064793"/>
            <a:ext cx="5083629" cy="488157"/>
          </a:xfrm>
        </p:spPr>
        <p:txBody>
          <a:bodyPr/>
          <a:lstStyle/>
          <a:p>
            <a:pPr algn="l"/>
            <a:r>
              <a:rPr lang="en-US" baseline="30000" dirty="0" smtClean="0"/>
              <a:t>1</a:t>
            </a:r>
            <a:r>
              <a:rPr lang="en-US" dirty="0" smtClean="0"/>
              <a:t> </a:t>
            </a:r>
            <a:r>
              <a:rPr lang="en-US" dirty="0"/>
              <a:t>- Source: https://www.3playmedia.com/resources/accessibility-laws/</a:t>
            </a:r>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1861061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2"/>
          <p:cNvSpPr txBox="1">
            <a:spLocks/>
          </p:cNvSpPr>
          <p:nvPr/>
        </p:nvSpPr>
        <p:spPr>
          <a:xfrm>
            <a:off x="457200" y="1200150"/>
            <a:ext cx="8229600" cy="2971800"/>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000" b="1" dirty="0" smtClean="0">
                <a:solidFill>
                  <a:srgbClr val="002244"/>
                </a:solidFill>
              </a:rPr>
              <a:t>What changed with this update? </a:t>
            </a:r>
          </a:p>
          <a:p>
            <a:pPr algn="l"/>
            <a:endParaRPr lang="en-US" sz="1800" dirty="0">
              <a:solidFill>
                <a:srgbClr val="002244"/>
              </a:solidFill>
            </a:endParaRPr>
          </a:p>
          <a:p>
            <a:pPr algn="l"/>
            <a:r>
              <a:rPr lang="en-US" sz="2800" dirty="0" smtClean="0">
                <a:solidFill>
                  <a:srgbClr val="002244"/>
                </a:solidFill>
              </a:rPr>
              <a:t>Major </a:t>
            </a:r>
            <a:r>
              <a:rPr lang="en-US" sz="2800" dirty="0">
                <a:solidFill>
                  <a:srgbClr val="002244"/>
                </a:solidFill>
              </a:rPr>
              <a:t>changes in the Revised 508 Standards include:</a:t>
            </a:r>
          </a:p>
          <a:p>
            <a:pPr algn="l"/>
            <a:endParaRPr lang="en-US" sz="2800" dirty="0">
              <a:solidFill>
                <a:srgbClr val="002244"/>
              </a:solidFill>
            </a:endParaRPr>
          </a:p>
          <a:p>
            <a:pPr marL="457200" indent="-457200" algn="l">
              <a:buFont typeface="Arial" panose="020B0604020202020204" pitchFamily="34" charset="0"/>
              <a:buChar char="•"/>
            </a:pPr>
            <a:r>
              <a:rPr lang="en-US" sz="2800" dirty="0">
                <a:solidFill>
                  <a:srgbClr val="002244"/>
                </a:solidFill>
              </a:rPr>
              <a:t>Focus on Functionality - Organizes by functionality instead of product type, to keep pace with advances in technology.</a:t>
            </a:r>
          </a:p>
          <a:p>
            <a:pPr marL="457200" indent="-457200" algn="l">
              <a:buFont typeface="Arial" panose="020B0604020202020204" pitchFamily="34" charset="0"/>
              <a:buChar char="•"/>
            </a:pPr>
            <a:r>
              <a:rPr lang="en-US" sz="2800" dirty="0">
                <a:solidFill>
                  <a:srgbClr val="002244"/>
                </a:solidFill>
              </a:rPr>
              <a:t>Industry Alignment - Incorporates Web Content Accessibility Guidelines (WCAG) 2.0, developed by the World Wide Web Consortium (W3C), an international community that creates web standards. Clarifies applicability to websites, electronic documents and software.</a:t>
            </a:r>
          </a:p>
          <a:p>
            <a:pPr marL="457200" indent="-457200" algn="l">
              <a:buFont typeface="Arial" panose="020B0604020202020204" pitchFamily="34" charset="0"/>
              <a:buChar char="•"/>
            </a:pPr>
            <a:r>
              <a:rPr lang="en-US" sz="2800" dirty="0">
                <a:solidFill>
                  <a:srgbClr val="002244"/>
                </a:solidFill>
              </a:rPr>
              <a:t>Content Accessibility - Requires all public-facing official agency business content, as well as specific categories of non-public-facing content that is official agency business, to be accessible.</a:t>
            </a:r>
          </a:p>
          <a:p>
            <a:pPr marL="457200" indent="-457200" algn="l">
              <a:buFont typeface="Arial" panose="020B0604020202020204" pitchFamily="34" charset="0"/>
              <a:buChar char="•"/>
            </a:pPr>
            <a:r>
              <a:rPr lang="en-US" sz="2800" dirty="0">
                <a:solidFill>
                  <a:srgbClr val="002244"/>
                </a:solidFill>
              </a:rPr>
              <a:t>Synchronized Tools and Tech - Clarifies that software and operating systems must interoperate with assistive technology.</a:t>
            </a:r>
          </a:p>
          <a:p>
            <a:pPr marL="457200" indent="-457200" algn="l">
              <a:buFont typeface="Arial" panose="020B0604020202020204" pitchFamily="34" charset="0"/>
              <a:buChar char="•"/>
            </a:pPr>
            <a:r>
              <a:rPr lang="en-US" sz="2800" dirty="0">
                <a:solidFill>
                  <a:srgbClr val="002244"/>
                </a:solidFill>
              </a:rPr>
              <a:t>Expanded Marketplace - Incorporates by reference selected international standards like WCAG 2.0, and harmonizes with European Commission ICT Standards (EN 301 549), to create a larger marketplace of accessibility solutions. </a:t>
            </a:r>
            <a:r>
              <a:rPr lang="en-US" sz="2800" baseline="30000" dirty="0" smtClean="0">
                <a:solidFill>
                  <a:srgbClr val="002244"/>
                </a:solidFill>
              </a:rPr>
              <a:t>1</a:t>
            </a:r>
          </a:p>
        </p:txBody>
      </p:sp>
      <p:sp>
        <p:nvSpPr>
          <p:cNvPr id="3" name="Title 2"/>
          <p:cNvSpPr>
            <a:spLocks noGrp="1"/>
          </p:cNvSpPr>
          <p:nvPr>
            <p:ph type="title"/>
          </p:nvPr>
        </p:nvSpPr>
        <p:spPr>
          <a:xfrm>
            <a:off x="457200" y="205978"/>
            <a:ext cx="8229600" cy="879872"/>
          </a:xfrm>
        </p:spPr>
        <p:txBody>
          <a:bodyPr>
            <a:normAutofit/>
          </a:bodyPr>
          <a:lstStyle/>
          <a:p>
            <a:pPr algn="l"/>
            <a:r>
              <a:rPr lang="en-US" sz="3600" b="1" dirty="0">
                <a:solidFill>
                  <a:srgbClr val="002244"/>
                </a:solidFill>
              </a:rPr>
              <a:t>Section 508 Refresh: The “New” </a:t>
            </a:r>
            <a:r>
              <a:rPr lang="en-US" sz="3600" b="1" dirty="0" smtClean="0">
                <a:solidFill>
                  <a:srgbClr val="002244"/>
                </a:solidFill>
              </a:rPr>
              <a:t>Standard</a:t>
            </a:r>
            <a:endParaRPr lang="en-US" sz="3600" dirty="0"/>
          </a:p>
        </p:txBody>
      </p:sp>
      <p:sp>
        <p:nvSpPr>
          <p:cNvPr id="2" name="Footer Placeholder 1"/>
          <p:cNvSpPr>
            <a:spLocks noGrp="1"/>
          </p:cNvSpPr>
          <p:nvPr>
            <p:ph type="ftr" sz="quarter" idx="11"/>
          </p:nvPr>
        </p:nvSpPr>
        <p:spPr>
          <a:xfrm>
            <a:off x="457200" y="4095750"/>
            <a:ext cx="6096000" cy="376237"/>
          </a:xfrm>
        </p:spPr>
        <p:txBody>
          <a:bodyPr/>
          <a:lstStyle/>
          <a:p>
            <a:pPr algn="l"/>
            <a:r>
              <a:rPr lang="en-US" baseline="30000" dirty="0" smtClean="0"/>
              <a:t>1</a:t>
            </a:r>
            <a:r>
              <a:rPr lang="en-US" dirty="0" smtClean="0"/>
              <a:t> - Source: </a:t>
            </a:r>
            <a:r>
              <a:rPr lang="en-US" dirty="0"/>
              <a:t>https://www.section508.gov/blog/accessibility-news-the-section-508-Update</a:t>
            </a:r>
          </a:p>
        </p:txBody>
      </p:sp>
      <p:sp>
        <p:nvSpPr>
          <p:cNvPr id="6" name="TextBox 5"/>
          <p:cNvSpPr txBox="1"/>
          <p:nvPr/>
        </p:nvSpPr>
        <p:spPr>
          <a:xfrm>
            <a:off x="8123412" y="3943350"/>
            <a:ext cx="990600" cy="369332"/>
          </a:xfrm>
          <a:prstGeom prst="rect">
            <a:avLst/>
          </a:prstGeom>
          <a:noFill/>
        </p:spPr>
        <p:txBody>
          <a:bodyPr wrap="square" rtlCol="0">
            <a:spAutoFit/>
          </a:bodyPr>
          <a:lstStyle/>
          <a:p>
            <a:r>
              <a:rPr lang="en-US" dirty="0" smtClean="0"/>
              <a:t>#UAD11</a:t>
            </a:r>
            <a:endParaRPr lang="en-US" dirty="0"/>
          </a:p>
        </p:txBody>
      </p:sp>
    </p:spTree>
    <p:extLst>
      <p:ext uri="{BB962C8B-B14F-4D97-AF65-F5344CB8AC3E}">
        <p14:creationId xmlns:p14="http://schemas.microsoft.com/office/powerpoint/2010/main" val="2881783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5144</TotalTime>
  <Words>1846</Words>
  <Application>Microsoft Office PowerPoint</Application>
  <PresentationFormat>On-screen Show (16:9)</PresentationFormat>
  <Paragraphs>219</Paragraphs>
  <Slides>22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ADA, 504, 508, WCAG: I’m Supposed To Be Meeting What?</vt:lpstr>
      <vt:lpstr>Before We Dive In…</vt:lpstr>
      <vt:lpstr>Definition Time!</vt:lpstr>
      <vt:lpstr>What is ADA?</vt:lpstr>
      <vt:lpstr>What are Sections 504 and 508 of the Rehabilitation Act?</vt:lpstr>
      <vt:lpstr>What is WCAG?</vt:lpstr>
      <vt:lpstr>What Laws Apply to Me?</vt:lpstr>
      <vt:lpstr>What Laws Apply to Me?</vt:lpstr>
      <vt:lpstr>Section 508 Refresh: The “New” Standard</vt:lpstr>
      <vt:lpstr>Section 508 Refresh, Continued</vt:lpstr>
      <vt:lpstr>WCAG 2.1</vt:lpstr>
      <vt:lpstr>A Key Accessibility Best Practice</vt:lpstr>
      <vt:lpstr>Accessibility Best Practices</vt:lpstr>
      <vt:lpstr>Accessibility Best Practices</vt:lpstr>
      <vt:lpstr>Universal Design</vt:lpstr>
      <vt:lpstr>Resources</vt:lpstr>
      <vt:lpstr>Testing Tools for Yourself</vt:lpstr>
      <vt:lpstr>Testing Tools for Yourself</vt:lpstr>
      <vt:lpstr>Resources to Share</vt:lpstr>
      <vt:lpstr>Reaching Out</vt:lpstr>
      <vt:lpstr>In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 ARTURO</dc:creator>
  <cp:lastModifiedBy>HEYSER, ROBERT</cp:lastModifiedBy>
  <cp:revision>186</cp:revision>
  <dcterms:created xsi:type="dcterms:W3CDTF">2012-08-05T01:21:42Z</dcterms:created>
  <dcterms:modified xsi:type="dcterms:W3CDTF">2018-10-23T15:31:46Z</dcterms:modified>
</cp:coreProperties>
</file>